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notesMasterIdLst>
    <p:notesMasterId r:id="rId70"/>
  </p:notesMasterIdLst>
  <p:handoutMasterIdLst>
    <p:handoutMasterId r:id="rId71"/>
  </p:handoutMasterIdLst>
  <p:sldIdLst>
    <p:sldId id="761" r:id="rId2"/>
    <p:sldId id="762" r:id="rId3"/>
    <p:sldId id="763" r:id="rId4"/>
    <p:sldId id="764" r:id="rId5"/>
    <p:sldId id="765" r:id="rId6"/>
    <p:sldId id="766" r:id="rId7"/>
    <p:sldId id="767" r:id="rId8"/>
    <p:sldId id="768" r:id="rId9"/>
    <p:sldId id="769" r:id="rId10"/>
    <p:sldId id="770" r:id="rId11"/>
    <p:sldId id="771" r:id="rId12"/>
    <p:sldId id="772" r:id="rId13"/>
    <p:sldId id="773" r:id="rId14"/>
    <p:sldId id="774" r:id="rId15"/>
    <p:sldId id="775" r:id="rId16"/>
    <p:sldId id="776" r:id="rId17"/>
    <p:sldId id="777" r:id="rId18"/>
    <p:sldId id="778" r:id="rId19"/>
    <p:sldId id="779" r:id="rId20"/>
    <p:sldId id="780" r:id="rId21"/>
    <p:sldId id="781" r:id="rId22"/>
    <p:sldId id="782" r:id="rId23"/>
    <p:sldId id="783" r:id="rId24"/>
    <p:sldId id="784" r:id="rId25"/>
    <p:sldId id="785" r:id="rId26"/>
    <p:sldId id="786" r:id="rId27"/>
    <p:sldId id="787" r:id="rId28"/>
    <p:sldId id="788" r:id="rId29"/>
    <p:sldId id="789" r:id="rId30"/>
    <p:sldId id="790" r:id="rId31"/>
    <p:sldId id="791" r:id="rId32"/>
    <p:sldId id="792" r:id="rId33"/>
    <p:sldId id="793" r:id="rId34"/>
    <p:sldId id="794" r:id="rId35"/>
    <p:sldId id="795" r:id="rId36"/>
    <p:sldId id="796" r:id="rId37"/>
    <p:sldId id="797" r:id="rId38"/>
    <p:sldId id="798" r:id="rId39"/>
    <p:sldId id="799" r:id="rId40"/>
    <p:sldId id="800" r:id="rId41"/>
    <p:sldId id="801" r:id="rId42"/>
    <p:sldId id="802" r:id="rId43"/>
    <p:sldId id="803" r:id="rId44"/>
    <p:sldId id="804" r:id="rId45"/>
    <p:sldId id="805" r:id="rId46"/>
    <p:sldId id="806" r:id="rId47"/>
    <p:sldId id="830" r:id="rId48"/>
    <p:sldId id="852" r:id="rId49"/>
    <p:sldId id="853" r:id="rId50"/>
    <p:sldId id="854" r:id="rId51"/>
    <p:sldId id="855" r:id="rId52"/>
    <p:sldId id="856" r:id="rId53"/>
    <p:sldId id="857" r:id="rId54"/>
    <p:sldId id="858" r:id="rId55"/>
    <p:sldId id="859" r:id="rId56"/>
    <p:sldId id="860" r:id="rId57"/>
    <p:sldId id="861" r:id="rId58"/>
    <p:sldId id="841" r:id="rId59"/>
    <p:sldId id="842" r:id="rId60"/>
    <p:sldId id="843" r:id="rId61"/>
    <p:sldId id="844" r:id="rId62"/>
    <p:sldId id="845" r:id="rId63"/>
    <p:sldId id="846" r:id="rId64"/>
    <p:sldId id="847" r:id="rId65"/>
    <p:sldId id="848" r:id="rId66"/>
    <p:sldId id="849" r:id="rId67"/>
    <p:sldId id="850" r:id="rId68"/>
    <p:sldId id="851" r:id="rId69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76B900"/>
    <a:srgbClr val="817CBE"/>
    <a:srgbClr val="FF3300"/>
    <a:srgbClr val="000000"/>
    <a:srgbClr val="1577B3"/>
    <a:srgbClr val="006600"/>
    <a:srgbClr val="B3B3B3"/>
    <a:srgbClr val="645FA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94964" autoAdjust="0"/>
  </p:normalViewPr>
  <p:slideViewPr>
    <p:cSldViewPr>
      <p:cViewPr>
        <p:scale>
          <a:sx n="130" d="100"/>
          <a:sy n="130" d="100"/>
        </p:scale>
        <p:origin x="-408" y="648"/>
      </p:cViewPr>
      <p:guideLst>
        <p:guide orient="horz" pos="4000"/>
        <p:guide pos="4723"/>
      </p:guideLst>
    </p:cSldViewPr>
  </p:slideViewPr>
  <p:outlineViewPr>
    <p:cViewPr>
      <p:scale>
        <a:sx n="33" d="100"/>
        <a:sy n="33" d="100"/>
      </p:scale>
      <p:origin x="0" y="379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798" y="-102"/>
      </p:cViewPr>
      <p:guideLst>
        <p:guide orient="horz" pos="2160"/>
        <p:guide pos="288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5A6B8E4-BD66-4F3C-B691-9D86A6F0A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5E32D11-6F04-4B29-9748-485BD23138A6}" type="datetimeFigureOut">
              <a:rPr lang="en-US"/>
              <a:pPr>
                <a:defRPr/>
              </a:pPr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A29DAFB-4B5E-4477-ADEA-F6434336F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1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21C219-D54E-49AE-990B-0E8632E1FA38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B914BD-784A-4D31-B156-0B29C7D4096A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0BD130-8D3A-47BE-B654-BF9F5FCC1829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2D179D-38A4-4746-855B-919229E3C2D8}" type="slidenum">
              <a:rPr lang="en-US" smtClean="0">
                <a:cs typeface="Arial" charset="0"/>
              </a:rPr>
              <a:pPr/>
              <a:t>32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Identical to finding offset in 1-dimensional storage of a 2-dimensional matrix: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index = x + width * y;</a:t>
            </a:r>
            <a:endParaRPr lang="en-US" dirty="0" smtClean="0"/>
          </a:p>
          <a:p>
            <a:pPr eaLnBrk="1" hangingPunct="1">
              <a:defRPr/>
            </a:pPr>
            <a:endParaRPr lang="en-GB" dirty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C9E76D-573C-4EBD-96B7-C6C3DC57510B}" type="slidenum">
              <a:rPr lang="en-US" smtClean="0">
                <a:cs typeface="Arial" charset="0"/>
              </a:rPr>
              <a:pPr/>
              <a:t>39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DCD746-5F8A-440B-A456-2C6A8D634502}" type="slidenum">
              <a:rPr lang="en-US" smtClean="0">
                <a:cs typeface="Arial" charset="0"/>
              </a:rPr>
              <a:pPr/>
              <a:t>40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18D8C7-51DB-46C5-A2E4-3C29CAF626AC}" type="slidenum">
              <a:rPr lang="en-US" smtClean="0">
                <a:cs typeface="Arial" charset="0"/>
              </a:rPr>
              <a:pPr/>
              <a:t>46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234BFB-BBB5-470D-98A8-EEDBD34FF5E2}" type="slidenum">
              <a:rPr lang="en-US" smtClean="0">
                <a:cs typeface="Arial" charset="0"/>
              </a:rPr>
              <a:pPr/>
              <a:t>58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08E312-C80C-4AEF-97FD-79B581E968C7}" type="slidenum">
              <a:rPr lang="en-US" smtClean="0">
                <a:cs typeface="Arial" charset="0"/>
              </a:rPr>
              <a:pPr/>
              <a:t>59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4/19/2013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NVIDIA 2013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4963" y="247650"/>
            <a:ext cx="2468562" cy="5265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247650"/>
            <a:ext cx="7253288" cy="5265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4/19/2013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NVIDIA 2013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4/19/2013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NVIDIA 2013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4/19/2013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NVIDIA 2013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8" y="1439868"/>
            <a:ext cx="4860925" cy="40735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3" y="1439868"/>
            <a:ext cx="4860925" cy="40735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4/19/2013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NVIDIA 2013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4/19/2013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NVIDIA 2013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4/19/2013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4/19/2013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NVIDIA 2013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1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4/19/2013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NVIDIA 2013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4/19/2013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NVIDIA 2013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4/19/2013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0" r:id="rId2"/>
    <p:sldLayoutId id="2147483859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 bwMode="white">
          <a:xfrm>
            <a:off x="685800" y="2130425"/>
            <a:ext cx="7772400" cy="1470025"/>
          </a:xfrm>
        </p:spPr>
        <p:txBody>
          <a:bodyPr/>
          <a:lstStyle/>
          <a:p>
            <a:pPr algn="l"/>
            <a:r>
              <a:rPr lang="en-GB" smtClean="0"/>
              <a:t>CUDA C/C++ BASICS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dirty="0" smtClean="0"/>
              <a:t>NVIDIA </a:t>
            </a:r>
            <a:r>
              <a:rPr lang="en-GB" sz="2000" dirty="0"/>
              <a:t>Corporation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\\europa\USB_Storage\Parallel programming (CPU).pn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613" y="1493838"/>
            <a:ext cx="2643187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3" descr="\\europa\USB_Storage\Parallel programming.pn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0125" y="1133475"/>
            <a:ext cx="4170363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Processing Flow</a:t>
            </a:r>
            <a:endParaRPr lang="en-GB" smtClean="0"/>
          </a:p>
        </p:txBody>
      </p:sp>
      <p:sp>
        <p:nvSpPr>
          <p:cNvPr id="25604" name="TextBox 215"/>
          <p:cNvSpPr txBox="1">
            <a:spLocks noChangeArrowheads="1"/>
          </p:cNvSpPr>
          <p:nvPr/>
        </p:nvSpPr>
        <p:spPr bwMode="auto">
          <a:xfrm>
            <a:off x="463550" y="4143375"/>
            <a:ext cx="41084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/>
              <a:t>Copy input data from CPU memory to GPU memory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/>
              <a:t>Load GPU program and execute,</a:t>
            </a:r>
            <a:br>
              <a:rPr lang="en-US"/>
            </a:br>
            <a:r>
              <a:rPr lang="en-US"/>
              <a:t>caching data on chip for performance</a:t>
            </a:r>
          </a:p>
        </p:txBody>
      </p:sp>
      <p:sp>
        <p:nvSpPr>
          <p:cNvPr id="134" name="Bent Arrow 133"/>
          <p:cNvSpPr/>
          <p:nvPr/>
        </p:nvSpPr>
        <p:spPr>
          <a:xfrm rot="5400000" flipH="1">
            <a:off x="4269581" y="151607"/>
            <a:ext cx="427037" cy="3155950"/>
          </a:xfrm>
          <a:prstGeom prst="bentArrow">
            <a:avLst>
              <a:gd name="adj1" fmla="val 40608"/>
              <a:gd name="adj2" fmla="val 45062"/>
              <a:gd name="adj3" fmla="val 36853"/>
              <a:gd name="adj4" fmla="val 3979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35" name="Up-Down Arrow 134"/>
          <p:cNvSpPr/>
          <p:nvPr/>
        </p:nvSpPr>
        <p:spPr>
          <a:xfrm>
            <a:off x="5227638" y="4059238"/>
            <a:ext cx="534987" cy="1516062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36" name="Up-Down Arrow 135"/>
          <p:cNvSpPr/>
          <p:nvPr/>
        </p:nvSpPr>
        <p:spPr>
          <a:xfrm>
            <a:off x="6196013" y="4059238"/>
            <a:ext cx="536575" cy="1516062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37" name="Up-Down Arrow 136"/>
          <p:cNvSpPr/>
          <p:nvPr/>
        </p:nvSpPr>
        <p:spPr>
          <a:xfrm>
            <a:off x="7632700" y="4059238"/>
            <a:ext cx="534988" cy="1516062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3262313" y="2033588"/>
            <a:ext cx="1666875" cy="546100"/>
          </a:xfrm>
          <a:prstGeom prst="left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PCI Bus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\\europa\USB_Storage\Parallel programming (CPU).pn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613" y="1493838"/>
            <a:ext cx="2643187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3" descr="\\europa\USB_Storage\Parallel programming.pn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0125" y="1133475"/>
            <a:ext cx="4170363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Processing Flow</a:t>
            </a:r>
            <a:endParaRPr lang="en-GB" smtClean="0"/>
          </a:p>
        </p:txBody>
      </p:sp>
      <p:sp>
        <p:nvSpPr>
          <p:cNvPr id="27652" name="TextBox 215"/>
          <p:cNvSpPr txBox="1">
            <a:spLocks noChangeArrowheads="1"/>
          </p:cNvSpPr>
          <p:nvPr/>
        </p:nvSpPr>
        <p:spPr bwMode="auto">
          <a:xfrm>
            <a:off x="463550" y="4143375"/>
            <a:ext cx="41084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/>
              <a:t>Copy input data from CPU memory to GPU memory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/>
              <a:t>Load GPU program and execute,</a:t>
            </a:r>
            <a:br>
              <a:rPr lang="en-US"/>
            </a:br>
            <a:r>
              <a:rPr lang="en-US"/>
              <a:t>caching data on chip for performance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/>
              <a:t>Copy results from GPU memory to CPU memory</a:t>
            </a:r>
            <a:endParaRPr lang="en-GB"/>
          </a:p>
        </p:txBody>
      </p:sp>
      <p:sp>
        <p:nvSpPr>
          <p:cNvPr id="138" name="Bent Arrow 137"/>
          <p:cNvSpPr/>
          <p:nvPr/>
        </p:nvSpPr>
        <p:spPr>
          <a:xfrm rot="10800000" flipV="1">
            <a:off x="2555875" y="2571750"/>
            <a:ext cx="3951288" cy="2927350"/>
          </a:xfrm>
          <a:prstGeom prst="bentArrow">
            <a:avLst>
              <a:gd name="adj1" fmla="val 14333"/>
              <a:gd name="adj2" fmla="val 13740"/>
              <a:gd name="adj3" fmla="val 20259"/>
              <a:gd name="adj4" fmla="val 437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3262313" y="2033588"/>
            <a:ext cx="1666875" cy="546100"/>
          </a:xfrm>
          <a:prstGeom prst="left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PCI Bus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Hello World!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1600200"/>
            <a:ext cx="58547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9144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000" b="1">
                <a:solidFill>
                  <a:schemeClr val="tx1"/>
                </a:solidFill>
                <a:latin typeface="Trebuchet MS" pitchFamily="34" charset="0"/>
              </a:defRPr>
            </a:lvl2pPr>
            <a:lvl3pPr marL="1371600" indent="-282575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main(</a:t>
            </a:r>
            <a:r>
              <a:rPr lang="en-GB" sz="2000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FontTx/>
              <a:buNone/>
              <a:defRPr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("Hello World!\n");</a:t>
            </a:r>
          </a:p>
          <a:p>
            <a:pPr marL="0" indent="0">
              <a:buFontTx/>
              <a:buNone/>
              <a:defRPr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GB" sz="2000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0;</a:t>
            </a:r>
          </a:p>
          <a:p>
            <a:pPr marL="0" indent="0">
              <a:buFontTx/>
              <a:buNone/>
              <a:defRPr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Standard C that runs on the host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NVIDIA compiler (</a:t>
            </a:r>
            <a:r>
              <a:rPr lang="en-GB" dirty="0" err="1" smtClean="0"/>
              <a:t>nvcc</a:t>
            </a:r>
            <a:r>
              <a:rPr lang="en-GB" dirty="0" smtClean="0"/>
              <a:t>) can be used to compile programs with no </a:t>
            </a:r>
            <a:r>
              <a:rPr lang="en-GB" i="1" dirty="0" smtClean="0"/>
              <a:t>device</a:t>
            </a:r>
            <a:r>
              <a:rPr lang="en-GB" dirty="0" smtClean="0"/>
              <a:t> code</a:t>
            </a:r>
          </a:p>
        </p:txBody>
      </p:sp>
      <p:sp>
        <p:nvSpPr>
          <p:cNvPr id="13" name="Content Placeholder 9"/>
          <p:cNvSpPr txBox="1">
            <a:spLocks/>
          </p:cNvSpPr>
          <p:nvPr/>
        </p:nvSpPr>
        <p:spPr bwMode="auto">
          <a:xfrm>
            <a:off x="6372225" y="1600200"/>
            <a:ext cx="245586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b="1">
              <a:solidFill>
                <a:srgbClr val="808080"/>
              </a:solidFill>
              <a:latin typeface="Trebuchet MS" pitchFamily="34" charset="0"/>
              <a:cs typeface="Courier New" pitchFamily="49" charset="0"/>
            </a:endParaRPr>
          </a:p>
          <a:p>
            <a:endParaRPr lang="en-GB" b="1">
              <a:solidFill>
                <a:srgbClr val="808080"/>
              </a:solidFill>
              <a:latin typeface="Trebuchet MS" pitchFamily="34" charset="0"/>
              <a:cs typeface="Courier New" pitchFamily="49" charset="0"/>
            </a:endParaRPr>
          </a:p>
          <a:p>
            <a:endParaRPr lang="en-GB" b="1">
              <a:solidFill>
                <a:srgbClr val="808080"/>
              </a:solidFill>
              <a:latin typeface="Trebuchet MS" pitchFamily="34" charset="0"/>
              <a:cs typeface="Courier New" pitchFamily="49" charset="0"/>
            </a:endParaRPr>
          </a:p>
          <a:p>
            <a:endParaRPr lang="en-GB" b="1">
              <a:solidFill>
                <a:srgbClr val="808080"/>
              </a:solidFill>
              <a:latin typeface="Trebuchet MS" pitchFamily="34" charset="0"/>
              <a:cs typeface="Courier New" pitchFamily="49" charset="0"/>
            </a:endParaRPr>
          </a:p>
          <a:p>
            <a:endParaRPr lang="en-GB" b="1">
              <a:solidFill>
                <a:srgbClr val="808080"/>
              </a:solidFill>
              <a:latin typeface="Trebuchet MS" pitchFamily="34" charset="0"/>
              <a:cs typeface="Courier New" pitchFamily="49" charset="0"/>
            </a:endParaRPr>
          </a:p>
          <a:p>
            <a:r>
              <a:rPr lang="en-GB" sz="2400" b="1">
                <a:latin typeface="Trebuchet MS" pitchFamily="34" charset="0"/>
                <a:cs typeface="Courier New" pitchFamily="49" charset="0"/>
              </a:rPr>
              <a:t>Output:</a:t>
            </a:r>
          </a:p>
          <a:p>
            <a:endParaRPr lang="en-GB" sz="2400" b="1">
              <a:latin typeface="Courier New" pitchFamily="49" charset="0"/>
              <a:cs typeface="Courier New" pitchFamily="49" charset="0"/>
            </a:endParaRPr>
          </a:p>
          <a:p>
            <a:r>
              <a:rPr lang="en-GB" sz="2400" b="1">
                <a:latin typeface="Courier New" pitchFamily="49" charset="0"/>
                <a:cs typeface="Courier New" pitchFamily="49" charset="0"/>
              </a:rPr>
              <a:t>$ nvcc hello_world.cu</a:t>
            </a:r>
          </a:p>
          <a:p>
            <a:r>
              <a:rPr lang="en-GB" sz="2400" b="1">
                <a:latin typeface="Courier New" pitchFamily="49" charset="0"/>
                <a:cs typeface="Courier New" pitchFamily="49" charset="0"/>
              </a:rPr>
              <a:t>$ a.out</a:t>
            </a:r>
          </a:p>
          <a:p>
            <a:r>
              <a:rPr lang="en-GB" sz="2400" b="1">
                <a:latin typeface="Courier New" pitchFamily="49" charset="0"/>
                <a:cs typeface="Courier New" pitchFamily="49" charset="0"/>
              </a:rPr>
              <a:t>Hello World!</a:t>
            </a:r>
          </a:p>
          <a:p>
            <a:r>
              <a:rPr lang="en-GB" sz="2400" b="1">
                <a:latin typeface="Courier New" pitchFamily="49" charset="0"/>
                <a:cs typeface="Courier New" pitchFamily="49" charset="0"/>
              </a:rPr>
              <a:t>$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Hello World! with Device Code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600200"/>
            <a:ext cx="83693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/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GB" sz="2000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</a:t>
            </a:r>
            <a:r>
              <a:rPr lang="en-GB" sz="2000" b="1" kern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kern="0" dirty="0" err="1" smtClean="0">
                <a:latin typeface="Courier New" pitchFamily="49" charset="0"/>
                <a:cs typeface="Courier New" pitchFamily="49" charset="0"/>
              </a:rPr>
              <a:t>mykernel</a:t>
            </a:r>
            <a:r>
              <a:rPr lang="en-GB" sz="2000" b="1" kern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2000" b="1" kern="0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2000" b="1" kern="0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2000" b="1" kern="0" dirty="0" smtClean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20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kern="0" dirty="0" smtClean="0">
                <a:latin typeface="Courier New" pitchFamily="49" charset="0"/>
                <a:cs typeface="Courier New" pitchFamily="49" charset="0"/>
              </a:rPr>
              <a:t>main(</a:t>
            </a:r>
            <a:r>
              <a:rPr lang="en-GB" sz="20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2000" b="1" kern="0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2000" b="1" kern="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b="1" kern="0" dirty="0" err="1" smtClean="0">
                <a:latin typeface="Courier New" pitchFamily="49" charset="0"/>
                <a:cs typeface="Courier New" pitchFamily="49" charset="0"/>
              </a:rPr>
              <a:t>mykernel</a:t>
            </a:r>
            <a:r>
              <a:rPr lang="en-GB" sz="2000" b="1" kern="0" dirty="0" smtClean="0">
                <a:latin typeface="Courier New" pitchFamily="49" charset="0"/>
                <a:cs typeface="Courier New" pitchFamily="49" charset="0"/>
              </a:rPr>
              <a:t>&lt;&lt;&lt;1,1&gt;&gt;&gt;();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2000" b="1" kern="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b="1" kern="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2000" b="1" kern="0" dirty="0" smtClean="0">
                <a:latin typeface="Courier New" pitchFamily="49" charset="0"/>
                <a:cs typeface="Courier New" pitchFamily="49" charset="0"/>
              </a:rPr>
              <a:t>("Hello World!\n");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20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GB" sz="2000" b="1" kern="0" dirty="0" smtClean="0">
                <a:latin typeface="Courier New" pitchFamily="49" charset="0"/>
                <a:cs typeface="Courier New" pitchFamily="49" charset="0"/>
              </a:rPr>
              <a:t> 0;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20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kern="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1600" kern="0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GB" kern="0" dirty="0" smtClean="0">
                <a:latin typeface="Trebuchet MS" pitchFamily="34" charset="0"/>
              </a:rPr>
              <a:t>Two new syntactic elements…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1600" kern="0" dirty="0"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Hello World! with Device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__global__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mykernel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(void) {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CUDA C/C++ keyword </a:t>
            </a:r>
            <a:r>
              <a:rPr lang="en-GB" sz="2000" b="1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__global__ </a:t>
            </a:r>
            <a:r>
              <a:rPr lang="en-GB" dirty="0" smtClean="0"/>
              <a:t>indicates a function that: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Runs on the device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Is called from host code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nvcc</a:t>
            </a:r>
            <a:r>
              <a:rPr lang="en-GB" dirty="0" smtClean="0"/>
              <a:t> separates source code into host and device components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Device functions (e.g. 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mykernel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GB" dirty="0" smtClean="0"/>
              <a:t>) processed by NVIDIA compiler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Host functions (e.g.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main()</a:t>
            </a:r>
            <a:r>
              <a:rPr lang="en-GB" dirty="0" smtClean="0"/>
              <a:t>) processed by standard host compiler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gcc</a:t>
            </a:r>
            <a:r>
              <a:rPr lang="en-GB" b="1" dirty="0" smtClean="0"/>
              <a:t>, 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cl.exe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Hello World! with Device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mykernel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&lt;&lt;&lt;1,1&gt;&gt;&gt;();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Triple angle brackets mark a call from </a:t>
            </a:r>
            <a:r>
              <a:rPr lang="en-GB" i="1" dirty="0" smtClean="0"/>
              <a:t>host</a:t>
            </a:r>
            <a:r>
              <a:rPr lang="en-GB" dirty="0" smtClean="0"/>
              <a:t> code to </a:t>
            </a:r>
            <a:r>
              <a:rPr lang="en-GB" i="1" dirty="0" smtClean="0"/>
              <a:t>device</a:t>
            </a:r>
            <a:r>
              <a:rPr lang="en-GB" dirty="0" smtClean="0"/>
              <a:t> code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Also called a “kernel launch”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We’ll return to the parameters (1,1) in a moment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That’s all that is required to execute a function on the GPU!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Hello World! with Device Code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600200"/>
            <a:ext cx="58547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9144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000" b="1">
                <a:solidFill>
                  <a:schemeClr val="tx1"/>
                </a:solidFill>
                <a:latin typeface="Trebuchet MS" pitchFamily="34" charset="0"/>
              </a:defRPr>
            </a:lvl2pPr>
            <a:lvl3pPr marL="1371600" indent="-282575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GB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</a:t>
            </a:r>
            <a:r>
              <a:rPr lang="en-GB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err="1" smtClean="0">
                <a:latin typeface="Courier New" pitchFamily="49" charset="0"/>
                <a:cs typeface="Courier New" pitchFamily="49" charset="0"/>
              </a:rPr>
              <a:t>mykernel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){</a:t>
            </a:r>
          </a:p>
          <a:p>
            <a:pPr marL="0" indent="0">
              <a:buFontTx/>
              <a:buNone/>
              <a:defRPr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FontTx/>
              <a:buNone/>
              <a:defRPr/>
            </a:pPr>
            <a:endParaRPr lang="en-GB" sz="2000" dirty="0" smtClean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GB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main(</a:t>
            </a:r>
            <a:r>
              <a:rPr lang="en-GB" sz="200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FontTx/>
              <a:buNone/>
              <a:defRPr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dirty="0" err="1" smtClean="0">
                <a:latin typeface="Courier New" pitchFamily="49" charset="0"/>
                <a:cs typeface="Courier New" pitchFamily="49" charset="0"/>
              </a:rPr>
              <a:t>mykernel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&lt;&lt;&lt;1,1&gt;&gt;&gt;();</a:t>
            </a:r>
          </a:p>
          <a:p>
            <a:pPr marL="0" indent="0">
              <a:buFontTx/>
              <a:buNone/>
              <a:defRPr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("Hello World!\n");</a:t>
            </a:r>
          </a:p>
          <a:p>
            <a:pPr marL="0" indent="0">
              <a:buFontTx/>
              <a:buNone/>
              <a:defRPr/>
            </a:pPr>
            <a:r>
              <a:rPr lang="en-GB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GB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0;</a:t>
            </a:r>
          </a:p>
          <a:p>
            <a:pPr marL="0" indent="0">
              <a:buFontTx/>
              <a:buNone/>
              <a:defRPr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FontTx/>
              <a:buNone/>
              <a:defRPr/>
            </a:pPr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mykernel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GB" dirty="0" smtClean="0"/>
              <a:t> does nothing, somewhat anticlimactic!</a:t>
            </a:r>
          </a:p>
          <a:p>
            <a:pPr marL="0" indent="0">
              <a:buFontTx/>
              <a:buNone/>
              <a:defRPr/>
            </a:pPr>
            <a:endParaRPr lang="en-GB" sz="1600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6372225" y="1600200"/>
            <a:ext cx="245586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b="1">
              <a:solidFill>
                <a:srgbClr val="808080"/>
              </a:solidFill>
              <a:latin typeface="Trebuchet MS" pitchFamily="34" charset="0"/>
              <a:cs typeface="Courier New" pitchFamily="49" charset="0"/>
            </a:endParaRPr>
          </a:p>
          <a:p>
            <a:endParaRPr lang="en-GB" b="1">
              <a:solidFill>
                <a:srgbClr val="808080"/>
              </a:solidFill>
              <a:latin typeface="Trebuchet MS" pitchFamily="34" charset="0"/>
              <a:cs typeface="Courier New" pitchFamily="49" charset="0"/>
            </a:endParaRPr>
          </a:p>
          <a:p>
            <a:endParaRPr lang="en-GB" b="1">
              <a:latin typeface="Trebuchet MS" pitchFamily="34" charset="0"/>
              <a:cs typeface="Courier New" pitchFamily="49" charset="0"/>
            </a:endParaRPr>
          </a:p>
          <a:p>
            <a:r>
              <a:rPr lang="en-GB" sz="2400" b="1">
                <a:latin typeface="Trebuchet MS" pitchFamily="34" charset="0"/>
                <a:cs typeface="Courier New" pitchFamily="49" charset="0"/>
              </a:rPr>
              <a:t>Output:</a:t>
            </a:r>
          </a:p>
          <a:p>
            <a:endParaRPr lang="en-GB" sz="2400" b="1">
              <a:latin typeface="Courier New" pitchFamily="49" charset="0"/>
              <a:cs typeface="Courier New" pitchFamily="49" charset="0"/>
            </a:endParaRPr>
          </a:p>
          <a:p>
            <a:r>
              <a:rPr lang="en-GB" sz="2400" b="1">
                <a:latin typeface="Courier New" pitchFamily="49" charset="0"/>
                <a:cs typeface="Courier New" pitchFamily="49" charset="0"/>
              </a:rPr>
              <a:t>$ nvcc hello.cu</a:t>
            </a:r>
          </a:p>
          <a:p>
            <a:r>
              <a:rPr lang="en-GB" sz="2400" b="1">
                <a:latin typeface="Courier New" pitchFamily="49" charset="0"/>
                <a:cs typeface="Courier New" pitchFamily="49" charset="0"/>
              </a:rPr>
              <a:t>$ a.out</a:t>
            </a:r>
          </a:p>
          <a:p>
            <a:r>
              <a:rPr lang="en-GB" sz="2400" b="1">
                <a:latin typeface="Courier New" pitchFamily="49" charset="0"/>
                <a:cs typeface="Courier New" pitchFamily="49" charset="0"/>
              </a:rPr>
              <a:t>Hello World!</a:t>
            </a:r>
          </a:p>
          <a:p>
            <a:r>
              <a:rPr lang="en-GB" sz="2400" b="1">
                <a:latin typeface="Courier New" pitchFamily="49" charset="0"/>
                <a:cs typeface="Courier New" pitchFamily="49" charset="0"/>
              </a:rPr>
              <a:t>$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Parallel Programming in CUDA C/C++</a:t>
            </a:r>
            <a:endParaRPr lang="en-GB" dirty="0"/>
          </a:p>
        </p:txBody>
      </p:sp>
      <p:sp>
        <p:nvSpPr>
          <p:cNvPr id="93" name="Content Placeholder 2"/>
          <p:cNvSpPr txBox="1">
            <a:spLocks/>
          </p:cNvSpPr>
          <p:nvPr/>
        </p:nvSpPr>
        <p:spPr bwMode="auto">
          <a:xfrm>
            <a:off x="457200" y="1600200"/>
            <a:ext cx="58547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/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en-GB" kern="0" dirty="0" smtClean="0">
                <a:latin typeface="Trebuchet MS" pitchFamily="34" charset="0"/>
              </a:rPr>
              <a:t>But wait… GPU computing is about massive parallelism!</a:t>
            </a:r>
          </a:p>
          <a:p>
            <a:pPr>
              <a:defRPr/>
            </a:pPr>
            <a:endParaRPr lang="en-GB" kern="0" dirty="0" smtClean="0"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kern="0" dirty="0" smtClean="0">
                <a:latin typeface="Trebuchet MS" pitchFamily="34" charset="0"/>
              </a:rPr>
              <a:t>We need a more interesting example…</a:t>
            </a:r>
          </a:p>
          <a:p>
            <a:pPr>
              <a:buFont typeface="Arial" pitchFamily="34" charset="0"/>
              <a:buChar char="•"/>
              <a:defRPr/>
            </a:pPr>
            <a:endParaRPr lang="en-GB" kern="0" dirty="0" smtClean="0"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kern="0" dirty="0" smtClean="0">
                <a:latin typeface="Trebuchet MS" pitchFamily="34" charset="0"/>
              </a:rPr>
              <a:t>We’ll start by adding two integers and build up to vector addition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6581775" y="2505075"/>
            <a:ext cx="330200" cy="3200400"/>
          </a:xfrm>
          <a:prstGeom prst="roundRect">
            <a:avLst/>
          </a:prstGeom>
          <a:gradFill rotWithShape="1">
            <a:gsLst>
              <a:gs pos="0">
                <a:srgbClr val="8AAD00">
                  <a:tint val="50000"/>
                  <a:satMod val="300000"/>
                </a:srgbClr>
              </a:gs>
              <a:gs pos="35000">
                <a:srgbClr val="8AAD00">
                  <a:tint val="37000"/>
                  <a:satMod val="300000"/>
                </a:srgbClr>
              </a:gs>
              <a:gs pos="100000">
                <a:srgbClr val="8A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808080"/>
              </a:solidFill>
              <a:latin typeface="Arial"/>
              <a:cs typeface="+mn-cs"/>
            </a:endParaRPr>
          </a:p>
        </p:txBody>
      </p:sp>
      <p:cxnSp>
        <p:nvCxnSpPr>
          <p:cNvPr id="34820" name="Straight Connector 94"/>
          <p:cNvCxnSpPr>
            <a:cxnSpLocks noChangeShapeType="1"/>
          </p:cNvCxnSpPr>
          <p:nvPr/>
        </p:nvCxnSpPr>
        <p:spPr bwMode="auto">
          <a:xfrm>
            <a:off x="6581775" y="3305175"/>
            <a:ext cx="330200" cy="0"/>
          </a:xfrm>
          <a:prstGeom prst="line">
            <a:avLst/>
          </a:prstGeom>
          <a:noFill/>
          <a:ln w="9525" algn="ctr">
            <a:solidFill>
              <a:srgbClr val="89AD00"/>
            </a:solidFill>
            <a:round/>
            <a:headEnd/>
            <a:tailEnd/>
          </a:ln>
        </p:spPr>
      </p:cxnSp>
      <p:cxnSp>
        <p:nvCxnSpPr>
          <p:cNvPr id="34821" name="Straight Connector 95"/>
          <p:cNvCxnSpPr>
            <a:cxnSpLocks noChangeShapeType="1"/>
          </p:cNvCxnSpPr>
          <p:nvPr/>
        </p:nvCxnSpPr>
        <p:spPr bwMode="auto">
          <a:xfrm>
            <a:off x="6581775" y="2905125"/>
            <a:ext cx="330200" cy="0"/>
          </a:xfrm>
          <a:prstGeom prst="line">
            <a:avLst/>
          </a:prstGeom>
          <a:noFill/>
          <a:ln w="9525" algn="ctr">
            <a:solidFill>
              <a:srgbClr val="89AD00"/>
            </a:solidFill>
            <a:round/>
            <a:headEnd/>
            <a:tailEnd/>
          </a:ln>
        </p:spPr>
      </p:cxnSp>
      <p:cxnSp>
        <p:nvCxnSpPr>
          <p:cNvPr id="34822" name="Straight Connector 96"/>
          <p:cNvCxnSpPr>
            <a:cxnSpLocks noChangeShapeType="1"/>
          </p:cNvCxnSpPr>
          <p:nvPr/>
        </p:nvCxnSpPr>
        <p:spPr bwMode="auto">
          <a:xfrm>
            <a:off x="6581775" y="3705225"/>
            <a:ext cx="330200" cy="0"/>
          </a:xfrm>
          <a:prstGeom prst="line">
            <a:avLst/>
          </a:prstGeom>
          <a:noFill/>
          <a:ln w="9525" algn="ctr">
            <a:solidFill>
              <a:srgbClr val="89AD00"/>
            </a:solidFill>
            <a:round/>
            <a:headEnd/>
            <a:tailEnd/>
          </a:ln>
        </p:spPr>
      </p:cxnSp>
      <p:cxnSp>
        <p:nvCxnSpPr>
          <p:cNvPr id="34823" name="Straight Connector 97"/>
          <p:cNvCxnSpPr>
            <a:cxnSpLocks noChangeShapeType="1"/>
          </p:cNvCxnSpPr>
          <p:nvPr/>
        </p:nvCxnSpPr>
        <p:spPr bwMode="auto">
          <a:xfrm>
            <a:off x="6581775" y="4108450"/>
            <a:ext cx="330200" cy="0"/>
          </a:xfrm>
          <a:prstGeom prst="line">
            <a:avLst/>
          </a:prstGeom>
          <a:noFill/>
          <a:ln w="9525" algn="ctr">
            <a:solidFill>
              <a:srgbClr val="89AD00"/>
            </a:solidFill>
            <a:round/>
            <a:headEnd/>
            <a:tailEnd/>
          </a:ln>
        </p:spPr>
      </p:cxnSp>
      <p:cxnSp>
        <p:nvCxnSpPr>
          <p:cNvPr id="34824" name="Straight Connector 98"/>
          <p:cNvCxnSpPr>
            <a:cxnSpLocks noChangeShapeType="1"/>
          </p:cNvCxnSpPr>
          <p:nvPr/>
        </p:nvCxnSpPr>
        <p:spPr bwMode="auto">
          <a:xfrm>
            <a:off x="6581775" y="4505325"/>
            <a:ext cx="330200" cy="0"/>
          </a:xfrm>
          <a:prstGeom prst="line">
            <a:avLst/>
          </a:prstGeom>
          <a:noFill/>
          <a:ln w="9525" algn="ctr">
            <a:solidFill>
              <a:srgbClr val="89AD00"/>
            </a:solidFill>
            <a:round/>
            <a:headEnd/>
            <a:tailEnd/>
          </a:ln>
        </p:spPr>
      </p:cxnSp>
      <p:cxnSp>
        <p:nvCxnSpPr>
          <p:cNvPr id="34825" name="Straight Connector 99"/>
          <p:cNvCxnSpPr>
            <a:cxnSpLocks noChangeShapeType="1"/>
          </p:cNvCxnSpPr>
          <p:nvPr/>
        </p:nvCxnSpPr>
        <p:spPr bwMode="auto">
          <a:xfrm>
            <a:off x="6581775" y="4905375"/>
            <a:ext cx="330200" cy="0"/>
          </a:xfrm>
          <a:prstGeom prst="line">
            <a:avLst/>
          </a:prstGeom>
          <a:noFill/>
          <a:ln w="9525" algn="ctr">
            <a:solidFill>
              <a:srgbClr val="89AD00"/>
            </a:solidFill>
            <a:round/>
            <a:headEnd/>
            <a:tailEnd/>
          </a:ln>
        </p:spPr>
      </p:cxnSp>
      <p:cxnSp>
        <p:nvCxnSpPr>
          <p:cNvPr id="34826" name="Straight Connector 100"/>
          <p:cNvCxnSpPr>
            <a:cxnSpLocks noChangeShapeType="1"/>
          </p:cNvCxnSpPr>
          <p:nvPr/>
        </p:nvCxnSpPr>
        <p:spPr bwMode="auto">
          <a:xfrm>
            <a:off x="6581775" y="5308600"/>
            <a:ext cx="330200" cy="0"/>
          </a:xfrm>
          <a:prstGeom prst="line">
            <a:avLst/>
          </a:prstGeom>
          <a:noFill/>
          <a:ln w="9525" algn="ctr">
            <a:solidFill>
              <a:srgbClr val="89AD00"/>
            </a:solidFill>
            <a:round/>
            <a:headEnd/>
            <a:tailEnd/>
          </a:ln>
        </p:spPr>
      </p:cxnSp>
      <p:sp>
        <p:nvSpPr>
          <p:cNvPr id="102" name="Rounded Rectangle 101"/>
          <p:cNvSpPr/>
          <p:nvPr/>
        </p:nvSpPr>
        <p:spPr>
          <a:xfrm>
            <a:off x="7302500" y="2513013"/>
            <a:ext cx="330200" cy="3200400"/>
          </a:xfrm>
          <a:prstGeom prst="roundRect">
            <a:avLst/>
          </a:prstGeom>
          <a:gradFill rotWithShape="1">
            <a:gsLst>
              <a:gs pos="0">
                <a:srgbClr val="8AAD00">
                  <a:tint val="50000"/>
                  <a:satMod val="300000"/>
                </a:srgbClr>
              </a:gs>
              <a:gs pos="35000">
                <a:srgbClr val="8AAD00">
                  <a:tint val="37000"/>
                  <a:satMod val="300000"/>
                </a:srgbClr>
              </a:gs>
              <a:gs pos="100000">
                <a:srgbClr val="8A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808080"/>
              </a:solidFill>
              <a:latin typeface="Arial"/>
              <a:cs typeface="+mn-cs"/>
            </a:endParaRPr>
          </a:p>
        </p:txBody>
      </p:sp>
      <p:cxnSp>
        <p:nvCxnSpPr>
          <p:cNvPr id="34828" name="Straight Connector 102"/>
          <p:cNvCxnSpPr>
            <a:cxnSpLocks noChangeShapeType="1"/>
          </p:cNvCxnSpPr>
          <p:nvPr/>
        </p:nvCxnSpPr>
        <p:spPr bwMode="auto">
          <a:xfrm>
            <a:off x="7302500" y="3313113"/>
            <a:ext cx="330200" cy="0"/>
          </a:xfrm>
          <a:prstGeom prst="line">
            <a:avLst/>
          </a:prstGeom>
          <a:noFill/>
          <a:ln w="9525" algn="ctr">
            <a:solidFill>
              <a:srgbClr val="89AD00"/>
            </a:solidFill>
            <a:round/>
            <a:headEnd/>
            <a:tailEnd/>
          </a:ln>
        </p:spPr>
      </p:cxnSp>
      <p:cxnSp>
        <p:nvCxnSpPr>
          <p:cNvPr id="34829" name="Straight Connector 103"/>
          <p:cNvCxnSpPr>
            <a:cxnSpLocks noChangeShapeType="1"/>
          </p:cNvCxnSpPr>
          <p:nvPr/>
        </p:nvCxnSpPr>
        <p:spPr bwMode="auto">
          <a:xfrm>
            <a:off x="7302500" y="2913063"/>
            <a:ext cx="330200" cy="0"/>
          </a:xfrm>
          <a:prstGeom prst="line">
            <a:avLst/>
          </a:prstGeom>
          <a:noFill/>
          <a:ln w="9525" algn="ctr">
            <a:solidFill>
              <a:srgbClr val="89AD00"/>
            </a:solidFill>
            <a:round/>
            <a:headEnd/>
            <a:tailEnd/>
          </a:ln>
        </p:spPr>
      </p:cxnSp>
      <p:cxnSp>
        <p:nvCxnSpPr>
          <p:cNvPr id="34830" name="Straight Connector 104"/>
          <p:cNvCxnSpPr>
            <a:cxnSpLocks noChangeShapeType="1"/>
          </p:cNvCxnSpPr>
          <p:nvPr/>
        </p:nvCxnSpPr>
        <p:spPr bwMode="auto">
          <a:xfrm>
            <a:off x="7302500" y="3713163"/>
            <a:ext cx="330200" cy="0"/>
          </a:xfrm>
          <a:prstGeom prst="line">
            <a:avLst/>
          </a:prstGeom>
          <a:noFill/>
          <a:ln w="9525" algn="ctr">
            <a:solidFill>
              <a:srgbClr val="89AD00"/>
            </a:solidFill>
            <a:round/>
            <a:headEnd/>
            <a:tailEnd/>
          </a:ln>
        </p:spPr>
      </p:cxnSp>
      <p:cxnSp>
        <p:nvCxnSpPr>
          <p:cNvPr id="34831" name="Straight Connector 105"/>
          <p:cNvCxnSpPr>
            <a:cxnSpLocks noChangeShapeType="1"/>
          </p:cNvCxnSpPr>
          <p:nvPr/>
        </p:nvCxnSpPr>
        <p:spPr bwMode="auto">
          <a:xfrm>
            <a:off x="7302500" y="4117975"/>
            <a:ext cx="330200" cy="0"/>
          </a:xfrm>
          <a:prstGeom prst="line">
            <a:avLst/>
          </a:prstGeom>
          <a:noFill/>
          <a:ln w="9525" algn="ctr">
            <a:solidFill>
              <a:srgbClr val="89AD00"/>
            </a:solidFill>
            <a:round/>
            <a:headEnd/>
            <a:tailEnd/>
          </a:ln>
        </p:spPr>
      </p:cxnSp>
      <p:cxnSp>
        <p:nvCxnSpPr>
          <p:cNvPr id="34832" name="Straight Connector 106"/>
          <p:cNvCxnSpPr>
            <a:cxnSpLocks noChangeShapeType="1"/>
          </p:cNvCxnSpPr>
          <p:nvPr/>
        </p:nvCxnSpPr>
        <p:spPr bwMode="auto">
          <a:xfrm>
            <a:off x="7302500" y="4513263"/>
            <a:ext cx="330200" cy="0"/>
          </a:xfrm>
          <a:prstGeom prst="line">
            <a:avLst/>
          </a:prstGeom>
          <a:noFill/>
          <a:ln w="9525" algn="ctr">
            <a:solidFill>
              <a:srgbClr val="89AD00"/>
            </a:solidFill>
            <a:round/>
            <a:headEnd/>
            <a:tailEnd/>
          </a:ln>
        </p:spPr>
      </p:cxnSp>
      <p:cxnSp>
        <p:nvCxnSpPr>
          <p:cNvPr id="34833" name="Straight Connector 107"/>
          <p:cNvCxnSpPr>
            <a:cxnSpLocks noChangeShapeType="1"/>
          </p:cNvCxnSpPr>
          <p:nvPr/>
        </p:nvCxnSpPr>
        <p:spPr bwMode="auto">
          <a:xfrm>
            <a:off x="7302500" y="4913313"/>
            <a:ext cx="330200" cy="0"/>
          </a:xfrm>
          <a:prstGeom prst="line">
            <a:avLst/>
          </a:prstGeom>
          <a:noFill/>
          <a:ln w="9525" algn="ctr">
            <a:solidFill>
              <a:srgbClr val="89AD00"/>
            </a:solidFill>
            <a:round/>
            <a:headEnd/>
            <a:tailEnd/>
          </a:ln>
        </p:spPr>
      </p:cxnSp>
      <p:cxnSp>
        <p:nvCxnSpPr>
          <p:cNvPr id="34834" name="Straight Connector 134"/>
          <p:cNvCxnSpPr>
            <a:cxnSpLocks noChangeShapeType="1"/>
          </p:cNvCxnSpPr>
          <p:nvPr/>
        </p:nvCxnSpPr>
        <p:spPr bwMode="auto">
          <a:xfrm>
            <a:off x="7302500" y="5318125"/>
            <a:ext cx="330200" cy="0"/>
          </a:xfrm>
          <a:prstGeom prst="line">
            <a:avLst/>
          </a:prstGeom>
          <a:noFill/>
          <a:ln w="9525" algn="ctr">
            <a:solidFill>
              <a:srgbClr val="89AD00"/>
            </a:solidFill>
            <a:round/>
            <a:headEnd/>
            <a:tailEnd/>
          </a:ln>
        </p:spPr>
      </p:cxnSp>
      <p:sp>
        <p:nvSpPr>
          <p:cNvPr id="136" name="Rounded Rectangle 135"/>
          <p:cNvSpPr/>
          <p:nvPr/>
        </p:nvSpPr>
        <p:spPr>
          <a:xfrm>
            <a:off x="8351838" y="2508250"/>
            <a:ext cx="330200" cy="3200400"/>
          </a:xfrm>
          <a:prstGeom prst="roundRect">
            <a:avLst/>
          </a:prstGeom>
          <a:gradFill rotWithShape="1">
            <a:gsLst>
              <a:gs pos="0">
                <a:srgbClr val="8AAD00">
                  <a:tint val="50000"/>
                  <a:satMod val="300000"/>
                </a:srgbClr>
              </a:gs>
              <a:gs pos="35000">
                <a:srgbClr val="8AAD00">
                  <a:tint val="37000"/>
                  <a:satMod val="300000"/>
                </a:srgbClr>
              </a:gs>
              <a:gs pos="100000">
                <a:srgbClr val="8A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808080"/>
              </a:solidFill>
              <a:latin typeface="Arial"/>
              <a:cs typeface="+mn-cs"/>
            </a:endParaRPr>
          </a:p>
        </p:txBody>
      </p:sp>
      <p:cxnSp>
        <p:nvCxnSpPr>
          <p:cNvPr id="34836" name="Straight Connector 136"/>
          <p:cNvCxnSpPr>
            <a:cxnSpLocks noChangeShapeType="1"/>
          </p:cNvCxnSpPr>
          <p:nvPr/>
        </p:nvCxnSpPr>
        <p:spPr bwMode="auto">
          <a:xfrm>
            <a:off x="8351838" y="3308350"/>
            <a:ext cx="330200" cy="0"/>
          </a:xfrm>
          <a:prstGeom prst="line">
            <a:avLst/>
          </a:prstGeom>
          <a:noFill/>
          <a:ln w="9525" algn="ctr">
            <a:solidFill>
              <a:srgbClr val="89AD00"/>
            </a:solidFill>
            <a:round/>
            <a:headEnd/>
            <a:tailEnd/>
          </a:ln>
        </p:spPr>
      </p:cxnSp>
      <p:cxnSp>
        <p:nvCxnSpPr>
          <p:cNvPr id="34837" name="Straight Connector 137"/>
          <p:cNvCxnSpPr>
            <a:cxnSpLocks noChangeShapeType="1"/>
          </p:cNvCxnSpPr>
          <p:nvPr/>
        </p:nvCxnSpPr>
        <p:spPr bwMode="auto">
          <a:xfrm>
            <a:off x="8351838" y="2908300"/>
            <a:ext cx="330200" cy="0"/>
          </a:xfrm>
          <a:prstGeom prst="line">
            <a:avLst/>
          </a:prstGeom>
          <a:noFill/>
          <a:ln w="9525" algn="ctr">
            <a:solidFill>
              <a:srgbClr val="89AD00"/>
            </a:solidFill>
            <a:round/>
            <a:headEnd/>
            <a:tailEnd/>
          </a:ln>
        </p:spPr>
      </p:cxnSp>
      <p:cxnSp>
        <p:nvCxnSpPr>
          <p:cNvPr id="34838" name="Straight Connector 138"/>
          <p:cNvCxnSpPr>
            <a:cxnSpLocks noChangeShapeType="1"/>
          </p:cNvCxnSpPr>
          <p:nvPr/>
        </p:nvCxnSpPr>
        <p:spPr bwMode="auto">
          <a:xfrm>
            <a:off x="8351838" y="3708400"/>
            <a:ext cx="330200" cy="0"/>
          </a:xfrm>
          <a:prstGeom prst="line">
            <a:avLst/>
          </a:prstGeom>
          <a:noFill/>
          <a:ln w="9525" algn="ctr">
            <a:solidFill>
              <a:srgbClr val="89AD00"/>
            </a:solidFill>
            <a:round/>
            <a:headEnd/>
            <a:tailEnd/>
          </a:ln>
        </p:spPr>
      </p:cxnSp>
      <p:cxnSp>
        <p:nvCxnSpPr>
          <p:cNvPr id="34839" name="Straight Connector 139"/>
          <p:cNvCxnSpPr>
            <a:cxnSpLocks noChangeShapeType="1"/>
          </p:cNvCxnSpPr>
          <p:nvPr/>
        </p:nvCxnSpPr>
        <p:spPr bwMode="auto">
          <a:xfrm>
            <a:off x="8351838" y="4113213"/>
            <a:ext cx="330200" cy="0"/>
          </a:xfrm>
          <a:prstGeom prst="line">
            <a:avLst/>
          </a:prstGeom>
          <a:noFill/>
          <a:ln w="9525" algn="ctr">
            <a:solidFill>
              <a:srgbClr val="89AD00"/>
            </a:solidFill>
            <a:round/>
            <a:headEnd/>
            <a:tailEnd/>
          </a:ln>
        </p:spPr>
      </p:cxnSp>
      <p:cxnSp>
        <p:nvCxnSpPr>
          <p:cNvPr id="34840" name="Straight Connector 140"/>
          <p:cNvCxnSpPr>
            <a:cxnSpLocks noChangeShapeType="1"/>
          </p:cNvCxnSpPr>
          <p:nvPr/>
        </p:nvCxnSpPr>
        <p:spPr bwMode="auto">
          <a:xfrm>
            <a:off x="8351838" y="4508500"/>
            <a:ext cx="330200" cy="0"/>
          </a:xfrm>
          <a:prstGeom prst="line">
            <a:avLst/>
          </a:prstGeom>
          <a:noFill/>
          <a:ln w="9525" algn="ctr">
            <a:solidFill>
              <a:srgbClr val="89AD00"/>
            </a:solidFill>
            <a:round/>
            <a:headEnd/>
            <a:tailEnd/>
          </a:ln>
        </p:spPr>
      </p:cxnSp>
      <p:cxnSp>
        <p:nvCxnSpPr>
          <p:cNvPr id="34841" name="Straight Connector 141"/>
          <p:cNvCxnSpPr>
            <a:cxnSpLocks noChangeShapeType="1"/>
          </p:cNvCxnSpPr>
          <p:nvPr/>
        </p:nvCxnSpPr>
        <p:spPr bwMode="auto">
          <a:xfrm>
            <a:off x="8351838" y="4908550"/>
            <a:ext cx="330200" cy="0"/>
          </a:xfrm>
          <a:prstGeom prst="line">
            <a:avLst/>
          </a:prstGeom>
          <a:noFill/>
          <a:ln w="9525" algn="ctr">
            <a:solidFill>
              <a:srgbClr val="89AD00"/>
            </a:solidFill>
            <a:round/>
            <a:headEnd/>
            <a:tailEnd/>
          </a:ln>
        </p:spPr>
      </p:cxnSp>
      <p:cxnSp>
        <p:nvCxnSpPr>
          <p:cNvPr id="34842" name="Straight Connector 142"/>
          <p:cNvCxnSpPr>
            <a:cxnSpLocks noChangeShapeType="1"/>
          </p:cNvCxnSpPr>
          <p:nvPr/>
        </p:nvCxnSpPr>
        <p:spPr bwMode="auto">
          <a:xfrm>
            <a:off x="8351838" y="5313363"/>
            <a:ext cx="330200" cy="0"/>
          </a:xfrm>
          <a:prstGeom prst="line">
            <a:avLst/>
          </a:prstGeom>
          <a:noFill/>
          <a:ln w="9525" algn="ctr">
            <a:solidFill>
              <a:srgbClr val="89AD00"/>
            </a:solidFill>
            <a:round/>
            <a:headEnd/>
            <a:tailEnd/>
          </a:ln>
        </p:spPr>
      </p:cxnSp>
      <p:sp>
        <p:nvSpPr>
          <p:cNvPr id="144" name="Plus 143"/>
          <p:cNvSpPr/>
          <p:nvPr/>
        </p:nvSpPr>
        <p:spPr>
          <a:xfrm>
            <a:off x="6964363" y="3905250"/>
            <a:ext cx="300037" cy="400050"/>
          </a:xfrm>
          <a:prstGeom prst="mathPlus">
            <a:avLst/>
          </a:prstGeom>
          <a:gradFill rotWithShape="1">
            <a:gsLst>
              <a:gs pos="0">
                <a:srgbClr val="8AAD00">
                  <a:tint val="50000"/>
                  <a:satMod val="300000"/>
                </a:srgbClr>
              </a:gs>
              <a:gs pos="35000">
                <a:srgbClr val="8AAD00">
                  <a:tint val="37000"/>
                  <a:satMod val="300000"/>
                </a:srgbClr>
              </a:gs>
              <a:gs pos="100000">
                <a:srgbClr val="8A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145" name="Equal 144"/>
          <p:cNvSpPr/>
          <p:nvPr/>
        </p:nvSpPr>
        <p:spPr>
          <a:xfrm>
            <a:off x="7831138" y="3876675"/>
            <a:ext cx="381000" cy="508000"/>
          </a:xfrm>
          <a:prstGeom prst="mathEqual">
            <a:avLst/>
          </a:prstGeom>
          <a:gradFill rotWithShape="1">
            <a:gsLst>
              <a:gs pos="0">
                <a:srgbClr val="8AAD00">
                  <a:tint val="50000"/>
                  <a:satMod val="300000"/>
                </a:srgbClr>
              </a:gs>
              <a:gs pos="35000">
                <a:srgbClr val="8AAD00">
                  <a:tint val="37000"/>
                  <a:satMod val="300000"/>
                </a:srgbClr>
              </a:gs>
              <a:gs pos="100000">
                <a:srgbClr val="8A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34845" name="TextBox 145"/>
          <p:cNvSpPr txBox="1">
            <a:spLocks noChangeArrowheads="1"/>
          </p:cNvSpPr>
          <p:nvPr/>
        </p:nvSpPr>
        <p:spPr bwMode="auto">
          <a:xfrm>
            <a:off x="6618288" y="5745163"/>
            <a:ext cx="307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>
                <a:latin typeface="Trebuchet MS" pitchFamily="34" charset="0"/>
              </a:rPr>
              <a:t>a</a:t>
            </a:r>
          </a:p>
        </p:txBody>
      </p:sp>
      <p:sp>
        <p:nvSpPr>
          <p:cNvPr id="34846" name="TextBox 146"/>
          <p:cNvSpPr txBox="1">
            <a:spLocks noChangeArrowheads="1"/>
          </p:cNvSpPr>
          <p:nvPr/>
        </p:nvSpPr>
        <p:spPr bwMode="auto">
          <a:xfrm>
            <a:off x="7339013" y="5745163"/>
            <a:ext cx="319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>
                <a:latin typeface="Trebuchet MS" pitchFamily="34" charset="0"/>
              </a:rPr>
              <a:t>b</a:t>
            </a:r>
          </a:p>
        </p:txBody>
      </p:sp>
      <p:sp>
        <p:nvSpPr>
          <p:cNvPr id="148" name="TextBox 147"/>
          <p:cNvSpPr txBox="1"/>
          <p:nvPr/>
        </p:nvSpPr>
        <p:spPr bwMode="auto">
          <a:xfrm>
            <a:off x="8388350" y="5745163"/>
            <a:ext cx="303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kern="0" dirty="0">
                <a:latin typeface="Trebuchet MS" pitchFamily="34" charset="0"/>
                <a:cs typeface="+mn-cs"/>
              </a:rPr>
              <a:t>c</a:t>
            </a:r>
            <a:endParaRPr lang="en-GB" sz="3400" b="1" kern="0" dirty="0">
              <a:latin typeface="Trebuchet MS" pitchFamily="34" charset="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Addition on the Device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A simple kernel to add </a:t>
            </a:r>
            <a:r>
              <a:rPr lang="en-GB" dirty="0"/>
              <a:t>two </a:t>
            </a:r>
            <a:r>
              <a:rPr lang="en-GB" dirty="0" smtClean="0"/>
              <a:t>integers</a:t>
            </a:r>
            <a:endParaRPr lang="en-GB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0" dirty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sz="2000" b="1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*a, </a:t>
            </a:r>
            <a:r>
              <a:rPr lang="en-GB" sz="2000" b="1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*b, </a:t>
            </a:r>
            <a:r>
              <a:rPr lang="en-GB" sz="2000" b="1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*c)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	*c = *a + *b;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As before </a:t>
            </a:r>
            <a:r>
              <a:rPr lang="en-GB" sz="2000" b="1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 smtClean="0"/>
              <a:t>is a CUDA C/C++ keyword meaning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1800" b="1" dirty="0">
                <a:latin typeface="Courier New" pitchFamily="49" charset="0"/>
                <a:cs typeface="Courier New" pitchFamily="49" charset="0"/>
              </a:rPr>
              <a:t>add() </a:t>
            </a:r>
            <a:r>
              <a:rPr lang="en-GB" dirty="0" smtClean="0"/>
              <a:t>will execute on the device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1800" b="1" dirty="0">
                <a:latin typeface="Courier New" pitchFamily="49" charset="0"/>
                <a:cs typeface="Courier New" pitchFamily="49" charset="0"/>
              </a:rPr>
              <a:t>add() </a:t>
            </a:r>
            <a:r>
              <a:rPr lang="en-GB" dirty="0" smtClean="0"/>
              <a:t>will be called from the host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Addition on the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Note that we use pointers for the variables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0" dirty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sz="2000" b="1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*a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*b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*c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*c = *a + *b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add() </a:t>
            </a:r>
            <a:r>
              <a:rPr lang="en-GB" dirty="0" smtClean="0"/>
              <a:t>runs on the device, so 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GB" dirty="0" smtClean="0"/>
              <a:t>, 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en-GB" dirty="0" smtClean="0"/>
              <a:t> and 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n-GB" dirty="0" smtClean="0"/>
              <a:t> must point to device memory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b="1" dirty="0">
              <a:latin typeface="Courier New" pitchFamily="49" charset="0"/>
              <a:cs typeface="Courier New" pitchFamily="49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We need to allocate memory on the GPU</a:t>
            </a: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is CUDA?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mtClean="0"/>
              <a:t>CUDA Architecture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mtClean="0"/>
              <a:t>Expose GPU parallelism for general-purpose computing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mtClean="0"/>
              <a:t>Retain performance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mtClean="0"/>
              <a:t>CUDA C/C++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mtClean="0"/>
              <a:t>Based on industry-standard C/C++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mtClean="0"/>
              <a:t>Small set of extensions to enable heterogeneous programming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mtClean="0"/>
              <a:t>Straightforward APIs to manage devices, memory etc.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mtClean="0"/>
              <a:t>This session introduces CUDA C/C++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Memory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00200"/>
            <a:ext cx="8731250" cy="4525963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Host and device memory are separate entities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i="1" dirty="0" smtClean="0">
                <a:solidFill>
                  <a:schemeClr val="accent6"/>
                </a:solidFill>
              </a:rPr>
              <a:t>Device</a:t>
            </a:r>
            <a:r>
              <a:rPr lang="en-GB" i="1" dirty="0" smtClean="0">
                <a:solidFill>
                  <a:schemeClr val="accent4"/>
                </a:solidFill>
              </a:rPr>
              <a:t> </a:t>
            </a:r>
            <a:r>
              <a:rPr lang="en-GB" dirty="0" smtClean="0"/>
              <a:t>pointers point to GPU memory</a:t>
            </a:r>
          </a:p>
          <a:p>
            <a:pPr marL="1088938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May be passed to/from host code</a:t>
            </a:r>
          </a:p>
          <a:p>
            <a:pPr marL="1088938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May </a:t>
            </a:r>
            <a:r>
              <a:rPr lang="en-GB" i="1" dirty="0" smtClean="0"/>
              <a:t>not </a:t>
            </a:r>
            <a:r>
              <a:rPr lang="en-GB" dirty="0" smtClean="0"/>
              <a:t>be dereferenced in host code</a:t>
            </a:r>
            <a:endParaRPr lang="en-GB" i="1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i="1" dirty="0" smtClean="0">
                <a:solidFill>
                  <a:schemeClr val="accent6"/>
                </a:solidFill>
              </a:rPr>
              <a:t>Host </a:t>
            </a:r>
            <a:r>
              <a:rPr lang="en-GB" dirty="0" smtClean="0"/>
              <a:t>pointers point to CPU memory</a:t>
            </a:r>
          </a:p>
          <a:p>
            <a:pPr marL="1088938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May be passed to/from device code</a:t>
            </a:r>
          </a:p>
          <a:p>
            <a:pPr marL="1088938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May </a:t>
            </a:r>
            <a:r>
              <a:rPr lang="en-GB" i="1" dirty="0" smtClean="0"/>
              <a:t>not </a:t>
            </a:r>
            <a:r>
              <a:rPr lang="en-GB" dirty="0" smtClean="0"/>
              <a:t>be dereferenced in device code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Simple CUDA API for handling device memory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GB" dirty="0" smtClean="0"/>
              <a:t>,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GB" dirty="0" smtClean="0"/>
              <a:t>,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GB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Similar to the C equivalents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malloc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GB" dirty="0" smtClean="0"/>
              <a:t>,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free()</a:t>
            </a:r>
            <a:r>
              <a:rPr lang="en-GB" dirty="0" smtClean="0"/>
              <a:t>,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memcpy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GB" dirty="0" smtClean="0"/>
          </a:p>
          <a:p>
            <a:pPr marL="1088938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</p:txBody>
      </p:sp>
      <p:pic>
        <p:nvPicPr>
          <p:cNvPr id="37891" name="Picture 3" descr="\\JASON-PC\Users\Jason\Documents\CUDA by Example\hos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6925" y="3173413"/>
            <a:ext cx="12160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2" descr="\\JASON-PC\Users\Jason\Documents\CUDA by Example\Tesla_c1060_3qt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2144713"/>
            <a:ext cx="12334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Addition on the Device: </a:t>
            </a:r>
            <a:r>
              <a:rPr lang="en-GB" sz="2800" smtClean="0">
                <a:latin typeface="Courier New" pitchFamily="49" charset="0"/>
                <a:cs typeface="Courier New" pitchFamily="49" charset="0"/>
              </a:rPr>
              <a:t>add()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Returning to our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add()</a:t>
            </a:r>
            <a:r>
              <a:rPr lang="en-GB" b="1" dirty="0" smtClean="0"/>
              <a:t> </a:t>
            </a:r>
            <a:r>
              <a:rPr lang="en-GB" dirty="0" smtClean="0"/>
              <a:t>kernel</a:t>
            </a:r>
            <a:endParaRPr lang="en-GB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0" dirty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sz="2000" b="1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*a, </a:t>
            </a:r>
            <a:r>
              <a:rPr lang="en-GB" sz="2000" b="1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*b, </a:t>
            </a:r>
            <a:r>
              <a:rPr lang="en-GB" sz="2000" b="1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*c) {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	*c = *a + *b;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Let’s take a look at main()…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Addition on the Device: </a:t>
            </a:r>
            <a:r>
              <a:rPr lang="en-GB" sz="2800" smtClean="0">
                <a:latin typeface="Courier New" pitchFamily="49" charset="0"/>
                <a:cs typeface="Courier New" pitchFamily="49" charset="0"/>
              </a:rPr>
              <a:t>main()</a:t>
            </a:r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72563" cy="452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7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7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7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main(</a:t>
            </a:r>
            <a:r>
              <a:rPr lang="en-GB" sz="17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700" b="1" dirty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a, b, c;	 </a:t>
            </a:r>
            <a:r>
              <a:rPr lang="en-GB" sz="1700" b="1" dirty="0" smtClean="0"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GB" sz="17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GB" sz="17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host copies of a, b, c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 *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*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*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;	</a:t>
            </a:r>
            <a:r>
              <a:rPr lang="en-GB" sz="1700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GB" sz="17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GB" sz="17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device copies of a, b, c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 size = </a:t>
            </a:r>
            <a:r>
              <a:rPr lang="en-GB" sz="17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sz="17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7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7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GB" sz="1700" b="1" i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7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	// Allocate space for device copies of a, b, c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((</a:t>
            </a:r>
            <a:r>
              <a:rPr lang="en-GB" sz="17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 **)&amp;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size);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((</a:t>
            </a:r>
            <a:r>
              <a:rPr lang="en-GB" sz="17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 **)&amp;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size);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((</a:t>
            </a:r>
            <a:r>
              <a:rPr lang="en-GB" sz="17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 **)&amp;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size);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700" b="1" dirty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7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	// Setup input values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a = 2;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b = 7;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7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Addition on the Device: </a:t>
            </a:r>
            <a:r>
              <a:rPr lang="en-GB" sz="2800" smtClean="0">
                <a:latin typeface="Courier New" pitchFamily="49" charset="0"/>
                <a:cs typeface="Courier New" pitchFamily="49" charset="0"/>
              </a:rPr>
              <a:t>main()</a:t>
            </a:r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Copy inputs to device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&amp;a, size, 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&amp;b, size, 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700" b="1" dirty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7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	// Launch add() kernel on GPU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add&lt;&lt;&lt;1,1&gt;&gt;&gt;(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700" b="1" dirty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7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	// Copy result back to host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(&amp;c, 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size, 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cudaMemcpyDeviceToHost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700" b="1" i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7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	// </a:t>
            </a:r>
            <a:r>
              <a:rPr lang="en-GB" sz="1700" b="1" i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Cleanup</a:t>
            </a:r>
            <a:endParaRPr lang="en-GB" sz="1700" b="1" i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0;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 bwMode="auto">
          <a:xfrm>
            <a:off x="722313" y="4406900"/>
            <a:ext cx="54244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73B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16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32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49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6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kern="0" smtClean="0">
                <a:latin typeface="Trebuchet MS" pitchFamily="34" charset="0"/>
              </a:rPr>
              <a:t>Running in Parallel</a:t>
            </a:r>
            <a:endParaRPr lang="en-GB" kern="0" dirty="0">
              <a:latin typeface="Trebuchet MS" pitchFamily="34" charset="0"/>
            </a:endParaRPr>
          </a:p>
        </p:txBody>
      </p:sp>
      <p:cxnSp>
        <p:nvCxnSpPr>
          <p:cNvPr id="41986" name="Straight Connector 55"/>
          <p:cNvCxnSpPr>
            <a:cxnSpLocks noChangeShapeType="1"/>
          </p:cNvCxnSpPr>
          <p:nvPr/>
        </p:nvCxnSpPr>
        <p:spPr bwMode="auto">
          <a:xfrm>
            <a:off x="6399213" y="1512888"/>
            <a:ext cx="3175" cy="3514725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41987" name="Straight Connector 56"/>
          <p:cNvCxnSpPr>
            <a:cxnSpLocks noChangeShapeType="1"/>
          </p:cNvCxnSpPr>
          <p:nvPr/>
        </p:nvCxnSpPr>
        <p:spPr bwMode="auto">
          <a:xfrm>
            <a:off x="6402388" y="1497013"/>
            <a:ext cx="338137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41988" name="Straight Connector 57"/>
          <p:cNvCxnSpPr>
            <a:cxnSpLocks noChangeShapeType="1"/>
          </p:cNvCxnSpPr>
          <p:nvPr/>
        </p:nvCxnSpPr>
        <p:spPr bwMode="auto">
          <a:xfrm>
            <a:off x="4376738" y="1689100"/>
            <a:ext cx="2025650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sp>
        <p:nvSpPr>
          <p:cNvPr id="59" name="AutoShape 14"/>
          <p:cNvSpPr>
            <a:spLocks noChangeArrowheads="1"/>
          </p:cNvSpPr>
          <p:nvPr/>
        </p:nvSpPr>
        <p:spPr bwMode="ltGray">
          <a:xfrm>
            <a:off x="6740525" y="1296988"/>
            <a:ext cx="2332038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Heterogeneous Computing</a:t>
            </a:r>
            <a:r>
              <a:rPr lang="en-US" sz="9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 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0" name="AutoShape 14"/>
          <p:cNvSpPr>
            <a:spLocks noChangeArrowheads="1"/>
          </p:cNvSpPr>
          <p:nvPr/>
        </p:nvSpPr>
        <p:spPr bwMode="auto">
          <a:xfrm>
            <a:off x="6740525" y="1738313"/>
            <a:ext cx="2332038" cy="40005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Blocks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1" name="AutoShape 14"/>
          <p:cNvSpPr>
            <a:spLocks noChangeArrowheads="1"/>
          </p:cNvSpPr>
          <p:nvPr/>
        </p:nvSpPr>
        <p:spPr bwMode="ltGray">
          <a:xfrm>
            <a:off x="6740525" y="2179638"/>
            <a:ext cx="2332038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Threads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2" name="AutoShape 14"/>
          <p:cNvSpPr>
            <a:spLocks noChangeArrowheads="1"/>
          </p:cNvSpPr>
          <p:nvPr/>
        </p:nvSpPr>
        <p:spPr bwMode="ltGray">
          <a:xfrm>
            <a:off x="6740525" y="2620963"/>
            <a:ext cx="2332038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Indexing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3" name="AutoShape 14"/>
          <p:cNvSpPr>
            <a:spLocks noChangeArrowheads="1"/>
          </p:cNvSpPr>
          <p:nvPr/>
        </p:nvSpPr>
        <p:spPr bwMode="ltGray">
          <a:xfrm>
            <a:off x="6740525" y="3062288"/>
            <a:ext cx="2332038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Shared memory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4" name="AutoShape 14"/>
          <p:cNvSpPr>
            <a:spLocks noChangeArrowheads="1"/>
          </p:cNvSpPr>
          <p:nvPr/>
        </p:nvSpPr>
        <p:spPr bwMode="ltGray">
          <a:xfrm>
            <a:off x="6740525" y="3503613"/>
            <a:ext cx="2332038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__</a:t>
            </a:r>
            <a:r>
              <a:rPr lang="en-US" sz="1400" kern="0" dirty="0" err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syncthreads</a:t>
            </a: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()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5" name="AutoShape 14"/>
          <p:cNvSpPr>
            <a:spLocks noChangeArrowheads="1"/>
          </p:cNvSpPr>
          <p:nvPr/>
        </p:nvSpPr>
        <p:spPr bwMode="ltGray">
          <a:xfrm>
            <a:off x="6740525" y="3944938"/>
            <a:ext cx="2332038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Asynchronous operation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6" name="AutoShape 14"/>
          <p:cNvSpPr>
            <a:spLocks noChangeArrowheads="1"/>
          </p:cNvSpPr>
          <p:nvPr/>
        </p:nvSpPr>
        <p:spPr bwMode="ltGray">
          <a:xfrm>
            <a:off x="6740525" y="4386263"/>
            <a:ext cx="2332038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Handling errors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7" name="AutoShape 14"/>
          <p:cNvSpPr>
            <a:spLocks noChangeArrowheads="1"/>
          </p:cNvSpPr>
          <p:nvPr/>
        </p:nvSpPr>
        <p:spPr bwMode="ltGray">
          <a:xfrm>
            <a:off x="6740525" y="4827588"/>
            <a:ext cx="2332038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Managing devices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8" name="TextBox 67"/>
          <p:cNvSpPr txBox="1"/>
          <p:nvPr/>
        </p:nvSpPr>
        <p:spPr bwMode="auto">
          <a:xfrm>
            <a:off x="4302125" y="1231900"/>
            <a:ext cx="1681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kern="0" dirty="0">
                <a:solidFill>
                  <a:srgbClr val="8AAD00">
                    <a:lumMod val="50000"/>
                  </a:srgbClr>
                </a:solidFill>
                <a:latin typeface="Trebuchet MS" pitchFamily="34" charset="0"/>
                <a:cs typeface="+mn-cs"/>
              </a:rPr>
              <a:t>CONCEPTS</a:t>
            </a:r>
          </a:p>
        </p:txBody>
      </p:sp>
      <p:cxnSp>
        <p:nvCxnSpPr>
          <p:cNvPr id="41999" name="Straight Connector 68"/>
          <p:cNvCxnSpPr>
            <a:cxnSpLocks noChangeShapeType="1"/>
          </p:cNvCxnSpPr>
          <p:nvPr/>
        </p:nvCxnSpPr>
        <p:spPr bwMode="auto">
          <a:xfrm>
            <a:off x="6400800" y="2379663"/>
            <a:ext cx="338138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42000" name="Straight Connector 69"/>
          <p:cNvCxnSpPr>
            <a:cxnSpLocks noChangeShapeType="1"/>
          </p:cNvCxnSpPr>
          <p:nvPr/>
        </p:nvCxnSpPr>
        <p:spPr bwMode="auto">
          <a:xfrm>
            <a:off x="6402388" y="1952625"/>
            <a:ext cx="338137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42001" name="Straight Connector 70"/>
          <p:cNvCxnSpPr>
            <a:cxnSpLocks noChangeShapeType="1"/>
          </p:cNvCxnSpPr>
          <p:nvPr/>
        </p:nvCxnSpPr>
        <p:spPr bwMode="auto">
          <a:xfrm>
            <a:off x="6400800" y="2820988"/>
            <a:ext cx="338138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42002" name="Straight Connector 71"/>
          <p:cNvCxnSpPr>
            <a:cxnSpLocks noChangeShapeType="1"/>
          </p:cNvCxnSpPr>
          <p:nvPr/>
        </p:nvCxnSpPr>
        <p:spPr bwMode="auto">
          <a:xfrm>
            <a:off x="6402388" y="3262313"/>
            <a:ext cx="338137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42003" name="Straight Connector 72"/>
          <p:cNvCxnSpPr>
            <a:cxnSpLocks noChangeShapeType="1"/>
          </p:cNvCxnSpPr>
          <p:nvPr/>
        </p:nvCxnSpPr>
        <p:spPr bwMode="auto">
          <a:xfrm>
            <a:off x="6402388" y="3703638"/>
            <a:ext cx="338137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42004" name="Straight Connector 73"/>
          <p:cNvCxnSpPr>
            <a:cxnSpLocks noChangeShapeType="1"/>
          </p:cNvCxnSpPr>
          <p:nvPr/>
        </p:nvCxnSpPr>
        <p:spPr bwMode="auto">
          <a:xfrm>
            <a:off x="6402388" y="4144963"/>
            <a:ext cx="338137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42005" name="Straight Connector 74"/>
          <p:cNvCxnSpPr>
            <a:cxnSpLocks noChangeShapeType="1"/>
          </p:cNvCxnSpPr>
          <p:nvPr/>
        </p:nvCxnSpPr>
        <p:spPr bwMode="auto">
          <a:xfrm>
            <a:off x="6402388" y="4586288"/>
            <a:ext cx="338137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42006" name="Straight Connector 75"/>
          <p:cNvCxnSpPr>
            <a:cxnSpLocks noChangeShapeType="1"/>
          </p:cNvCxnSpPr>
          <p:nvPr/>
        </p:nvCxnSpPr>
        <p:spPr bwMode="auto">
          <a:xfrm>
            <a:off x="6402388" y="5027613"/>
            <a:ext cx="338137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Moving to Parallel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GPU computing is about massive parallelism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So how do we run code in parallel on the device?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add&lt;&lt;&lt; 1, 1 &gt;&gt;&gt;();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0" b="1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	add&lt;&lt;&lt;</a:t>
            </a:r>
            <a:r>
              <a:rPr lang="en-GB" sz="20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1 &gt;&gt;&gt;();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Instead </a:t>
            </a:r>
            <a:r>
              <a:rPr lang="en-GB" dirty="0"/>
              <a:t>of executing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add()</a:t>
            </a:r>
            <a:r>
              <a:rPr lang="en-GB" dirty="0" smtClean="0"/>
              <a:t> once, execute N </a:t>
            </a:r>
            <a:r>
              <a:rPr lang="en-GB" dirty="0"/>
              <a:t>times in parallel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0" name="Down Arrow 69"/>
          <p:cNvSpPr/>
          <p:nvPr/>
        </p:nvSpPr>
        <p:spPr>
          <a:xfrm>
            <a:off x="3492500" y="3608388"/>
            <a:ext cx="61913" cy="366712"/>
          </a:xfrm>
          <a:prstGeom prst="downArrow">
            <a:avLst/>
          </a:prstGeom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1001">
            <a:schemeClr val="lt2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GB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Vector Addition on the Device</a:t>
            </a:r>
            <a:endParaRPr lang="en-GB" sz="280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38" y="1600200"/>
            <a:ext cx="8963025" cy="47244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With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add()</a:t>
            </a:r>
            <a:r>
              <a:rPr lang="en-GB" b="1" dirty="0" smtClean="0"/>
              <a:t> </a:t>
            </a:r>
            <a:r>
              <a:rPr lang="en-GB" dirty="0" smtClean="0"/>
              <a:t>running in parallel we can do vector addition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Terminology: each parallel invocation of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add()</a:t>
            </a:r>
            <a:r>
              <a:rPr lang="en-GB" b="1" dirty="0" smtClean="0"/>
              <a:t> </a:t>
            </a:r>
            <a:r>
              <a:rPr lang="en-GB" dirty="0" smtClean="0"/>
              <a:t>is referred to as a </a:t>
            </a:r>
            <a:r>
              <a:rPr lang="en-GB" dirty="0" smtClean="0">
                <a:solidFill>
                  <a:schemeClr val="accent6"/>
                </a:solidFill>
              </a:rPr>
              <a:t>block</a:t>
            </a:r>
            <a:endParaRPr lang="en-GB" dirty="0">
              <a:solidFill>
                <a:schemeClr val="accent6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The set of blocks is referred to as a </a:t>
            </a:r>
            <a:r>
              <a:rPr lang="en-GB" dirty="0" smtClean="0">
                <a:solidFill>
                  <a:schemeClr val="accent6"/>
                </a:solidFill>
              </a:rPr>
              <a:t>grid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Each invocation can refer to its block index using </a:t>
            </a:r>
            <a:r>
              <a:rPr lang="en-GB" sz="1800" b="1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endParaRPr lang="en-GB" b="1" dirty="0">
              <a:solidFill>
                <a:schemeClr val="accent6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0" dirty="0">
              <a:solidFill>
                <a:schemeClr val="accent4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sz="20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*a, </a:t>
            </a:r>
            <a:r>
              <a:rPr lang="en-GB" sz="20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*b, </a:t>
            </a:r>
            <a:r>
              <a:rPr lang="en-GB" sz="20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*c)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c[</a:t>
            </a:r>
            <a:r>
              <a:rPr lang="en-GB" sz="2000" b="1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 = a[</a:t>
            </a:r>
            <a:r>
              <a:rPr lang="en-GB" sz="20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 + b[</a:t>
            </a:r>
            <a:r>
              <a:rPr lang="en-GB" sz="20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By using 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dirty="0" smtClean="0"/>
              <a:t> to index into the array, each block handles a different index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Vector Addition on the Device</a:t>
            </a:r>
            <a:endParaRPr lang="en-GB" sz="280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8" y="1600200"/>
            <a:ext cx="9001125" cy="452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8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sz="18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*a, </a:t>
            </a:r>
            <a:r>
              <a:rPr lang="en-GB" sz="18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*b, </a:t>
            </a:r>
            <a:r>
              <a:rPr lang="en-GB" sz="18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*c)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b="1" dirty="0">
                <a:latin typeface="Courier New" pitchFamily="49" charset="0"/>
                <a:cs typeface="Courier New" pitchFamily="49" charset="0"/>
              </a:rPr>
              <a:t>		c[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] = a[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] + b[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On the device, each block can execute in parallel: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600" dirty="0"/>
          </a:p>
        </p:txBody>
      </p:sp>
      <p:sp>
        <p:nvSpPr>
          <p:cNvPr id="4" name="Rounded Rectangle 3"/>
          <p:cNvSpPr/>
          <p:nvPr/>
        </p:nvSpPr>
        <p:spPr>
          <a:xfrm>
            <a:off x="798513" y="4892675"/>
            <a:ext cx="1890712" cy="485775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35999" tIns="45718" rIns="35999" bIns="45718" anchor="ctr"/>
          <a:lstStyle/>
          <a:p>
            <a:pPr algn="ctr">
              <a:defRPr/>
            </a:pPr>
            <a:r>
              <a:rPr lang="en-GB" sz="11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c[0]  = a[0] + b[0];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09875" y="4892675"/>
            <a:ext cx="1889125" cy="485775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35999" tIns="45718" rIns="35999" bIns="45718" anchor="ctr"/>
          <a:lstStyle/>
          <a:p>
            <a:pPr algn="ctr">
              <a:defRPr/>
            </a:pPr>
            <a:r>
              <a:rPr lang="en-GB" sz="11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c[1]  = a[1] + b[1];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24413" y="4868863"/>
            <a:ext cx="1890712" cy="48736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35999" tIns="45718" rIns="35999" bIns="45718" anchor="ctr"/>
          <a:lstStyle/>
          <a:p>
            <a:pPr algn="ctr">
              <a:defRPr/>
            </a:pPr>
            <a:r>
              <a:rPr lang="en-GB" sz="11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c[2]  = a[2] + b[2];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34188" y="4868863"/>
            <a:ext cx="1890712" cy="48736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35999" tIns="45718" rIns="35999" bIns="45718" anchor="ctr"/>
          <a:lstStyle/>
          <a:p>
            <a:pPr algn="ctr">
              <a:defRPr/>
            </a:pPr>
            <a:r>
              <a:rPr lang="en-GB" sz="11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c[3]  = a[3] + b[3];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709613" y="4500563"/>
            <a:ext cx="8556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eaLnBrk="0" hangingPunct="0">
              <a:defRPr/>
            </a:pPr>
            <a:r>
              <a:rPr lang="en-GB" dirty="0">
                <a:solidFill>
                  <a:schemeClr val="tx1">
                    <a:lumMod val="75000"/>
                  </a:schemeClr>
                </a:solidFill>
                <a:latin typeface="+mn-lt"/>
                <a:cs typeface="+mn-cs"/>
              </a:rPr>
              <a:t>Block 0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2719388" y="4500563"/>
            <a:ext cx="8556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eaLnBrk="0" hangingPunct="0">
              <a:defRPr/>
            </a:pPr>
            <a:r>
              <a:rPr lang="en-GB" dirty="0">
                <a:solidFill>
                  <a:schemeClr val="tx1">
                    <a:lumMod val="75000"/>
                  </a:schemeClr>
                </a:solidFill>
                <a:latin typeface="+mn-lt"/>
                <a:cs typeface="+mn-cs"/>
              </a:rPr>
              <a:t>Block 1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4733925" y="4470400"/>
            <a:ext cx="857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eaLnBrk="0" hangingPunct="0">
              <a:defRPr/>
            </a:pPr>
            <a:r>
              <a:rPr lang="en-GB" dirty="0">
                <a:solidFill>
                  <a:schemeClr val="tx1">
                    <a:lumMod val="75000"/>
                  </a:schemeClr>
                </a:solidFill>
                <a:latin typeface="+mn-lt"/>
                <a:cs typeface="+mn-cs"/>
              </a:rPr>
              <a:t>Block 2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6745288" y="4470400"/>
            <a:ext cx="8556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eaLnBrk="0" hangingPunct="0">
              <a:defRPr/>
            </a:pPr>
            <a:r>
              <a:rPr lang="en-GB" dirty="0">
                <a:solidFill>
                  <a:schemeClr val="tx1">
                    <a:lumMod val="75000"/>
                  </a:schemeClr>
                </a:solidFill>
                <a:latin typeface="+mn-lt"/>
                <a:cs typeface="+mn-cs"/>
              </a:rPr>
              <a:t>Block 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Vector Addition on the Device: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add()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Returning to our parallelized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add()</a:t>
            </a:r>
            <a:r>
              <a:rPr lang="en-GB" b="1" dirty="0" smtClean="0"/>
              <a:t> </a:t>
            </a:r>
            <a:r>
              <a:rPr lang="en-GB" dirty="0" smtClean="0"/>
              <a:t>kernel</a:t>
            </a:r>
            <a:endParaRPr lang="en-GB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__global__ void</a:t>
            </a:r>
            <a:r>
              <a:rPr lang="en-GB" sz="16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sz="16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*a, </a:t>
            </a:r>
            <a:r>
              <a:rPr lang="en-GB" sz="16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 *b, </a:t>
            </a:r>
            <a:r>
              <a:rPr lang="en-GB" sz="16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*c) 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600" b="1" dirty="0">
                <a:latin typeface="Courier New" pitchFamily="49" charset="0"/>
                <a:cs typeface="Courier New" pitchFamily="49" charset="0"/>
              </a:rPr>
              <a:t>		c[</a:t>
            </a:r>
            <a:r>
              <a:rPr lang="en-GB" sz="1600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] = a[</a:t>
            </a:r>
            <a:r>
              <a:rPr lang="en-GB" sz="1600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] + b[</a:t>
            </a:r>
            <a:r>
              <a:rPr lang="en-GB" sz="1600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6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Let’s take a look at main()…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Vector Addition on the Device: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main()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208088"/>
            <a:ext cx="9144000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/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600" b="1" kern="0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#define N 512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6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 smtClean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main(void) {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 smtClean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*a</a:t>
            </a: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600" b="1" kern="0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*b</a:t>
            </a: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600" b="1" kern="0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*c</a:t>
            </a: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;		</a:t>
            </a:r>
            <a:r>
              <a:rPr lang="en-GB" sz="1600" b="1" i="1" kern="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host copies of a, b, c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 smtClean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, *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, *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b="1" i="1" kern="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device copies of a, b, c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 smtClean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size =</a:t>
            </a: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N * </a:t>
            </a:r>
            <a:r>
              <a:rPr lang="en-GB" sz="16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GB" sz="1600" b="1" i="1" kern="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	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b="1" i="1" kern="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GB" sz="1600" b="1" kern="0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Alloc</a:t>
            </a:r>
            <a:r>
              <a:rPr lang="en-GB" sz="1600" b="1" kern="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space for device copies of a, b, c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((</a:t>
            </a:r>
            <a:r>
              <a:rPr lang="en-GB" sz="16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**)&amp;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, size);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((</a:t>
            </a:r>
            <a:r>
              <a:rPr lang="en-GB" sz="16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**)&amp;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, size);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((</a:t>
            </a:r>
            <a:r>
              <a:rPr lang="en-GB" sz="16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**)&amp;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, size);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1600" b="1" kern="0" dirty="0" smtClean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i="1" kern="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b="1" i="1" kern="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GB" sz="1600" b="1" i="1" kern="0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Alloc</a:t>
            </a:r>
            <a:r>
              <a:rPr lang="en-GB" sz="1600" b="1" i="1" kern="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space for host copies of a, b, c and setup input values</a:t>
            </a:r>
            <a:endParaRPr lang="en-GB" sz="1600" b="1" kern="0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	a = (</a:t>
            </a:r>
            <a:r>
              <a:rPr lang="en-GB" sz="1600" b="1" kern="0" dirty="0" err="1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*)</a:t>
            </a:r>
            <a:r>
              <a:rPr lang="en-GB" sz="1600" b="1" kern="0" dirty="0" err="1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malloc</a:t>
            </a:r>
            <a:r>
              <a:rPr lang="en-GB" sz="1600" b="1" kern="0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(size); </a:t>
            </a:r>
            <a:r>
              <a:rPr lang="en-GB" sz="1600" b="1" kern="0" dirty="0" err="1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random_ints</a:t>
            </a:r>
            <a:r>
              <a:rPr lang="en-GB" sz="1600" b="1" kern="0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(a, N);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	b = (</a:t>
            </a:r>
            <a:r>
              <a:rPr lang="en-GB" sz="1600" b="1" kern="0" dirty="0" err="1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*)</a:t>
            </a:r>
            <a:r>
              <a:rPr lang="en-GB" sz="1600" b="1" kern="0" dirty="0" err="1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malloc</a:t>
            </a:r>
            <a:r>
              <a:rPr lang="en-GB" sz="1600" b="1" kern="0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(size); </a:t>
            </a:r>
            <a:r>
              <a:rPr lang="en-GB" sz="1600" b="1" kern="0" dirty="0" err="1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random_ints</a:t>
            </a:r>
            <a:r>
              <a:rPr lang="en-GB" sz="1600" b="1" kern="0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(b, N);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	c = (</a:t>
            </a:r>
            <a:r>
              <a:rPr lang="en-GB" sz="1600" b="1" kern="0" dirty="0" err="1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*)</a:t>
            </a:r>
            <a:r>
              <a:rPr lang="en-GB" sz="1600" b="1" kern="0" dirty="0" err="1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malloc</a:t>
            </a:r>
            <a:r>
              <a:rPr lang="en-GB" sz="1600" b="1" kern="0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(size);</a:t>
            </a:r>
            <a:endParaRPr lang="en-GB" sz="1600" b="1" kern="0" dirty="0">
              <a:solidFill>
                <a:srgbClr val="FF9933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Introduction to CUDA C/C++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will you learn in this session?</a:t>
            </a:r>
          </a:p>
          <a:p>
            <a:pPr lvl="1"/>
            <a:r>
              <a:rPr lang="en-GB" smtClean="0"/>
              <a:t>Start from “Hello World!”</a:t>
            </a:r>
          </a:p>
          <a:p>
            <a:pPr lvl="1"/>
            <a:r>
              <a:rPr lang="en-GB" smtClean="0"/>
              <a:t>Write and launch CUDA C/C++ kernels</a:t>
            </a:r>
          </a:p>
          <a:p>
            <a:pPr lvl="1"/>
            <a:r>
              <a:rPr lang="en-GB" smtClean="0"/>
              <a:t>Manage GPU memory</a:t>
            </a:r>
          </a:p>
          <a:p>
            <a:pPr lvl="1"/>
            <a:r>
              <a:rPr lang="en-GB" smtClean="0"/>
              <a:t>Manage communication and synchronization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Vector Addition on </a:t>
            </a:r>
            <a:r>
              <a:rPr lang="en-GB" dirty="0"/>
              <a:t>the Device: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main()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438275"/>
            <a:ext cx="91440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/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Copy inputs to device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, a, size, 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, b, size, 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1600" b="1" kern="0" dirty="0" smtClean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i="1" kern="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Launch add() kernel on GPU with N blocks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       add&lt;&lt;&lt;</a:t>
            </a:r>
            <a:r>
              <a:rPr lang="en-GB" sz="1600" b="1" kern="0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,1&gt;&gt;&gt;(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1600" b="1" i="1" kern="0" dirty="0" smtClean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i="1" kern="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Copy result back to host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(c, 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, size, 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cudaMemcpyDeviceToHost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1600" b="1" i="1" kern="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GB" sz="1600" b="1" i="1" kern="0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Cleanup</a:t>
            </a:r>
            <a:endParaRPr lang="en-GB" sz="1600" b="1" i="1" kern="0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       free(a); free(b); free(c);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0;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   }</a:t>
            </a:r>
            <a:endParaRPr lang="en-GB" sz="1600" b="1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Review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Difference between </a:t>
            </a:r>
            <a:r>
              <a:rPr lang="en-GB" i="1" dirty="0" smtClean="0"/>
              <a:t>host </a:t>
            </a:r>
            <a:r>
              <a:rPr lang="en-GB" dirty="0" smtClean="0"/>
              <a:t>and </a:t>
            </a:r>
            <a:r>
              <a:rPr lang="en-GB" i="1" dirty="0" smtClean="0"/>
              <a:t>device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i="1" dirty="0" smtClean="0">
                <a:solidFill>
                  <a:schemeClr val="accent6"/>
                </a:solidFill>
              </a:rPr>
              <a:t>Host</a:t>
            </a:r>
            <a:r>
              <a:rPr lang="en-GB" i="1" dirty="0" smtClean="0"/>
              <a:t>	</a:t>
            </a:r>
            <a:r>
              <a:rPr lang="en-GB" dirty="0" smtClean="0"/>
              <a:t>CPU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i="1" dirty="0">
                <a:solidFill>
                  <a:schemeClr val="accent6"/>
                </a:solidFill>
              </a:rPr>
              <a:t>Device</a:t>
            </a:r>
            <a:r>
              <a:rPr lang="en-GB" i="1" dirty="0" smtClean="0"/>
              <a:t>	</a:t>
            </a:r>
            <a:r>
              <a:rPr lang="en-GB" dirty="0" smtClean="0"/>
              <a:t>GPU</a:t>
            </a:r>
            <a:endParaRPr lang="en-GB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Using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__global__</a:t>
            </a:r>
            <a:r>
              <a:rPr lang="en-GB" sz="2000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 smtClean="0"/>
              <a:t>to declare a function as device code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Executes on the device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Called from the host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Passing parameters from host code to a device function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Review 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Basic device memory </a:t>
            </a:r>
            <a:r>
              <a:rPr lang="en-GB" dirty="0" smtClean="0"/>
              <a:t>management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()</a:t>
            </a:r>
            <a:endParaRPr lang="en-GB" b="1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()</a:t>
            </a:r>
            <a:endParaRPr lang="en-GB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Launching parallel </a:t>
            </a:r>
            <a:r>
              <a:rPr lang="en-GB" dirty="0" smtClean="0"/>
              <a:t>kernels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Launch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GB" dirty="0" smtClean="0"/>
              <a:t> copies of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add()</a:t>
            </a:r>
            <a:r>
              <a:rPr lang="en-GB" dirty="0" smtClean="0"/>
              <a:t> with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add</a:t>
            </a:r>
            <a:r>
              <a:rPr lang="en-GB" sz="18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&lt;&lt;&lt;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N,1</a:t>
            </a:r>
            <a:r>
              <a:rPr lang="en-GB" sz="18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&gt;&gt;&gt;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(…)</a:t>
            </a:r>
            <a:r>
              <a:rPr lang="en-GB" sz="1800" dirty="0">
                <a:latin typeface="Courier New" pitchFamily="49" charset="0"/>
                <a:cs typeface="Courier New" pitchFamily="49" charset="0"/>
              </a:rPr>
              <a:t>;</a:t>
            </a:r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Use 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800" dirty="0">
                <a:solidFill>
                  <a:schemeClr val="accent4"/>
                </a:solidFill>
              </a:rPr>
              <a:t> </a:t>
            </a:r>
            <a:r>
              <a:rPr lang="en-GB" dirty="0" smtClean="0"/>
              <a:t>to access block index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 bwMode="auto">
          <a:xfrm>
            <a:off x="722313" y="4406900"/>
            <a:ext cx="54244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73B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16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32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49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6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kern="0" dirty="0" smtClean="0">
                <a:latin typeface="Trebuchet MS" pitchFamily="34" charset="0"/>
              </a:rPr>
              <a:t>Introducing Threads</a:t>
            </a:r>
            <a:endParaRPr lang="en-GB" kern="0" dirty="0">
              <a:latin typeface="Trebuchet MS" pitchFamily="34" charset="0"/>
            </a:endParaRPr>
          </a:p>
        </p:txBody>
      </p:sp>
      <p:cxnSp>
        <p:nvCxnSpPr>
          <p:cNvPr id="52226" name="Straight Connector 55"/>
          <p:cNvCxnSpPr>
            <a:cxnSpLocks noChangeShapeType="1"/>
          </p:cNvCxnSpPr>
          <p:nvPr/>
        </p:nvCxnSpPr>
        <p:spPr bwMode="auto">
          <a:xfrm>
            <a:off x="6399213" y="1512888"/>
            <a:ext cx="3175" cy="3514725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52227" name="Straight Connector 56"/>
          <p:cNvCxnSpPr>
            <a:cxnSpLocks noChangeShapeType="1"/>
          </p:cNvCxnSpPr>
          <p:nvPr/>
        </p:nvCxnSpPr>
        <p:spPr bwMode="auto">
          <a:xfrm>
            <a:off x="6402388" y="1497013"/>
            <a:ext cx="338137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52228" name="Straight Connector 57"/>
          <p:cNvCxnSpPr>
            <a:cxnSpLocks noChangeShapeType="1"/>
          </p:cNvCxnSpPr>
          <p:nvPr/>
        </p:nvCxnSpPr>
        <p:spPr bwMode="auto">
          <a:xfrm>
            <a:off x="4376738" y="1689100"/>
            <a:ext cx="2025650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sp>
        <p:nvSpPr>
          <p:cNvPr id="59" name="AutoShape 14"/>
          <p:cNvSpPr>
            <a:spLocks noChangeArrowheads="1"/>
          </p:cNvSpPr>
          <p:nvPr/>
        </p:nvSpPr>
        <p:spPr bwMode="ltGray">
          <a:xfrm>
            <a:off x="6740525" y="1296988"/>
            <a:ext cx="2241550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Heterogeneous Computing</a:t>
            </a:r>
            <a:r>
              <a:rPr lang="en-US" sz="9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 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0" name="AutoShape 14"/>
          <p:cNvSpPr>
            <a:spLocks noChangeArrowheads="1"/>
          </p:cNvSpPr>
          <p:nvPr/>
        </p:nvSpPr>
        <p:spPr bwMode="ltGray">
          <a:xfrm>
            <a:off x="6740525" y="1738313"/>
            <a:ext cx="2241550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Blocks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1" name="AutoShape 14"/>
          <p:cNvSpPr>
            <a:spLocks noChangeArrowheads="1"/>
          </p:cNvSpPr>
          <p:nvPr/>
        </p:nvSpPr>
        <p:spPr bwMode="auto">
          <a:xfrm>
            <a:off x="6740525" y="2179638"/>
            <a:ext cx="2241550" cy="40005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Threads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2" name="AutoShape 14"/>
          <p:cNvSpPr>
            <a:spLocks noChangeArrowheads="1"/>
          </p:cNvSpPr>
          <p:nvPr/>
        </p:nvSpPr>
        <p:spPr bwMode="ltGray">
          <a:xfrm>
            <a:off x="6740525" y="2620963"/>
            <a:ext cx="2241550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Indexing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3" name="AutoShape 14"/>
          <p:cNvSpPr>
            <a:spLocks noChangeArrowheads="1"/>
          </p:cNvSpPr>
          <p:nvPr/>
        </p:nvSpPr>
        <p:spPr bwMode="ltGray">
          <a:xfrm>
            <a:off x="6740525" y="3062288"/>
            <a:ext cx="2241550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Shared memory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4" name="AutoShape 14"/>
          <p:cNvSpPr>
            <a:spLocks noChangeArrowheads="1"/>
          </p:cNvSpPr>
          <p:nvPr/>
        </p:nvSpPr>
        <p:spPr bwMode="ltGray">
          <a:xfrm>
            <a:off x="6740525" y="3503613"/>
            <a:ext cx="2241550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__</a:t>
            </a:r>
            <a:r>
              <a:rPr lang="en-US" sz="1400" kern="0" dirty="0" err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syncthreads</a:t>
            </a: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()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5" name="AutoShape 14"/>
          <p:cNvSpPr>
            <a:spLocks noChangeArrowheads="1"/>
          </p:cNvSpPr>
          <p:nvPr/>
        </p:nvSpPr>
        <p:spPr bwMode="ltGray">
          <a:xfrm>
            <a:off x="6740525" y="3944938"/>
            <a:ext cx="2241550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Asynchronous operation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6" name="AutoShape 14"/>
          <p:cNvSpPr>
            <a:spLocks noChangeArrowheads="1"/>
          </p:cNvSpPr>
          <p:nvPr/>
        </p:nvSpPr>
        <p:spPr bwMode="ltGray">
          <a:xfrm>
            <a:off x="6740525" y="4386263"/>
            <a:ext cx="2241550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Handling errors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7" name="AutoShape 14"/>
          <p:cNvSpPr>
            <a:spLocks noChangeArrowheads="1"/>
          </p:cNvSpPr>
          <p:nvPr/>
        </p:nvSpPr>
        <p:spPr bwMode="ltGray">
          <a:xfrm>
            <a:off x="6740525" y="4827588"/>
            <a:ext cx="2241550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Managing devices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8" name="TextBox 67"/>
          <p:cNvSpPr txBox="1"/>
          <p:nvPr/>
        </p:nvSpPr>
        <p:spPr bwMode="auto">
          <a:xfrm>
            <a:off x="4302125" y="1231900"/>
            <a:ext cx="1681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kern="0" dirty="0">
                <a:solidFill>
                  <a:srgbClr val="8AAD00">
                    <a:lumMod val="50000"/>
                  </a:srgbClr>
                </a:solidFill>
                <a:latin typeface="Trebuchet MS" pitchFamily="34" charset="0"/>
                <a:cs typeface="+mn-cs"/>
              </a:rPr>
              <a:t>CONCEPTS</a:t>
            </a:r>
          </a:p>
        </p:txBody>
      </p:sp>
      <p:cxnSp>
        <p:nvCxnSpPr>
          <p:cNvPr id="52239" name="Straight Connector 68"/>
          <p:cNvCxnSpPr>
            <a:cxnSpLocks noChangeShapeType="1"/>
          </p:cNvCxnSpPr>
          <p:nvPr/>
        </p:nvCxnSpPr>
        <p:spPr bwMode="auto">
          <a:xfrm>
            <a:off x="6400800" y="2379663"/>
            <a:ext cx="338138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52240" name="Straight Connector 69"/>
          <p:cNvCxnSpPr>
            <a:cxnSpLocks noChangeShapeType="1"/>
          </p:cNvCxnSpPr>
          <p:nvPr/>
        </p:nvCxnSpPr>
        <p:spPr bwMode="auto">
          <a:xfrm>
            <a:off x="6402388" y="1952625"/>
            <a:ext cx="338137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52241" name="Straight Connector 70"/>
          <p:cNvCxnSpPr>
            <a:cxnSpLocks noChangeShapeType="1"/>
          </p:cNvCxnSpPr>
          <p:nvPr/>
        </p:nvCxnSpPr>
        <p:spPr bwMode="auto">
          <a:xfrm>
            <a:off x="6400800" y="2820988"/>
            <a:ext cx="338138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52242" name="Straight Connector 71"/>
          <p:cNvCxnSpPr>
            <a:cxnSpLocks noChangeShapeType="1"/>
          </p:cNvCxnSpPr>
          <p:nvPr/>
        </p:nvCxnSpPr>
        <p:spPr bwMode="auto">
          <a:xfrm>
            <a:off x="6402388" y="3262313"/>
            <a:ext cx="338137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52243" name="Straight Connector 72"/>
          <p:cNvCxnSpPr>
            <a:cxnSpLocks noChangeShapeType="1"/>
          </p:cNvCxnSpPr>
          <p:nvPr/>
        </p:nvCxnSpPr>
        <p:spPr bwMode="auto">
          <a:xfrm>
            <a:off x="6402388" y="3703638"/>
            <a:ext cx="338137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52244" name="Straight Connector 73"/>
          <p:cNvCxnSpPr>
            <a:cxnSpLocks noChangeShapeType="1"/>
          </p:cNvCxnSpPr>
          <p:nvPr/>
        </p:nvCxnSpPr>
        <p:spPr bwMode="auto">
          <a:xfrm>
            <a:off x="6402388" y="4144963"/>
            <a:ext cx="338137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52245" name="Straight Connector 74"/>
          <p:cNvCxnSpPr>
            <a:cxnSpLocks noChangeShapeType="1"/>
          </p:cNvCxnSpPr>
          <p:nvPr/>
        </p:nvCxnSpPr>
        <p:spPr bwMode="auto">
          <a:xfrm>
            <a:off x="6402388" y="4586288"/>
            <a:ext cx="338137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52246" name="Straight Connector 75"/>
          <p:cNvCxnSpPr>
            <a:cxnSpLocks noChangeShapeType="1"/>
          </p:cNvCxnSpPr>
          <p:nvPr/>
        </p:nvCxnSpPr>
        <p:spPr bwMode="auto">
          <a:xfrm>
            <a:off x="6402388" y="5027613"/>
            <a:ext cx="338137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CUDA Threads</a:t>
            </a:r>
            <a:endParaRPr lang="en-GB" sz="280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8763" y="1600200"/>
            <a:ext cx="8885237" cy="2308225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Terminology: a block can be split into parallel </a:t>
            </a:r>
            <a:r>
              <a:rPr lang="en-GB" dirty="0" smtClean="0">
                <a:solidFill>
                  <a:schemeClr val="accent6"/>
                </a:solidFill>
              </a:rPr>
              <a:t>threads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Let’s change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add()</a:t>
            </a:r>
            <a:r>
              <a:rPr lang="en-GB" dirty="0" smtClean="0"/>
              <a:t> to use parallel </a:t>
            </a:r>
            <a:r>
              <a:rPr lang="en-GB" i="1" dirty="0" smtClean="0"/>
              <a:t>threads</a:t>
            </a:r>
            <a:r>
              <a:rPr lang="en-GB" dirty="0" smtClean="0"/>
              <a:t> instead of parallel </a:t>
            </a:r>
            <a:r>
              <a:rPr lang="en-GB" i="1" dirty="0" smtClean="0"/>
              <a:t>blocks</a:t>
            </a:r>
            <a:endParaRPr lang="en-GB" sz="20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58763" y="4006850"/>
            <a:ext cx="8885237" cy="2309813"/>
          </a:xfrm>
        </p:spPr>
        <p:txBody>
          <a:bodyPr rtlCol="0">
            <a:normAutofit fontScale="92500" lnSpcReduction="20000"/>
          </a:bodyPr>
          <a:lstStyle/>
          <a:p>
            <a:pPr marL="571454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We use </a:t>
            </a:r>
            <a:r>
              <a:rPr lang="en-GB" sz="20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dirty="0" smtClean="0"/>
              <a:t> instead of </a:t>
            </a:r>
            <a:r>
              <a:rPr lang="en-GB" sz="20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endParaRPr lang="en-GB" sz="2000" b="1" dirty="0">
              <a:solidFill>
                <a:schemeClr val="accent6"/>
              </a:solidFill>
              <a:latin typeface="Courier New" pitchFamily="49" charset="0"/>
              <a:cs typeface="Courier New" pitchFamily="49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Need to make one change in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main()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8" name="threadIdx"/>
          <p:cNvSpPr txBox="1"/>
          <p:nvPr/>
        </p:nvSpPr>
        <p:spPr bwMode="auto">
          <a:xfrm>
            <a:off x="701675" y="3713163"/>
            <a:ext cx="8326438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20000"/>
              </a:spcBef>
              <a:buSzPct val="100000"/>
              <a:defRPr/>
            </a:pPr>
            <a:r>
              <a:rPr lang="en-GB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</a:t>
            </a:r>
            <a:r>
              <a:rPr lang="en-GB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*a,</a:t>
            </a:r>
            <a:r>
              <a:rPr lang="en-GB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*b,</a:t>
            </a:r>
            <a:r>
              <a:rPr lang="en-GB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*c) 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spcBef>
                <a:spcPct val="20000"/>
              </a:spcBef>
              <a:buSzPct val="100000"/>
              <a:defRPr/>
            </a:pPr>
            <a:r>
              <a:rPr lang="en-GB" b="1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   c[</a:t>
            </a:r>
            <a:r>
              <a:rPr lang="en-GB" b="1" kern="0" dirty="0" err="1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] = a[</a:t>
            </a:r>
            <a:r>
              <a:rPr lang="en-GB" b="1" kern="0" dirty="0" err="1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] + b[</a:t>
            </a:r>
            <a:r>
              <a:rPr lang="en-GB" b="1" kern="0" dirty="0" err="1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spcBef>
                <a:spcPct val="20000"/>
              </a:spcBef>
              <a:buSzPct val="100000"/>
              <a:defRPr/>
            </a:pPr>
            <a:r>
              <a:rPr lang="en-GB" b="1" kern="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Vector Addition Using Threads: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main()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338263"/>
            <a:ext cx="9144000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/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#define N 512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6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 smtClean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main(void) {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 smtClean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*a, *b, *c;</a:t>
            </a: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		</a:t>
            </a:r>
            <a:r>
              <a:rPr lang="en-GB" sz="1600" b="1" i="1" kern="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host copies of a, b, c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 smtClean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, *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, *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600" b="1" i="1" kern="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device copies of a, b, c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 smtClean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size = N * </a:t>
            </a:r>
            <a:r>
              <a:rPr lang="en-GB" sz="16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GB" sz="1600" b="1" i="1" kern="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	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i="1" kern="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       // </a:t>
            </a:r>
            <a:r>
              <a:rPr lang="en-GB" sz="1600" b="1" kern="0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Alloc</a:t>
            </a:r>
            <a:r>
              <a:rPr lang="en-GB" sz="1600" b="1" kern="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space for device copies of a, b, c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((</a:t>
            </a:r>
            <a:r>
              <a:rPr lang="en-GB" sz="16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**)&amp;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, size);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((</a:t>
            </a:r>
            <a:r>
              <a:rPr lang="en-GB" sz="16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**)&amp;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, size);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((</a:t>
            </a:r>
            <a:r>
              <a:rPr lang="en-GB" sz="16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**)&amp;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, size);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i="1" kern="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       // </a:t>
            </a:r>
            <a:r>
              <a:rPr lang="en-GB" sz="1600" b="1" i="1" kern="0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Alloc</a:t>
            </a:r>
            <a:r>
              <a:rPr lang="en-GB" sz="1600" b="1" i="1" kern="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space for host copies of a, b, c and setup input values</a:t>
            </a:r>
            <a:endParaRPr lang="en-GB" sz="1600" b="1" kern="0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a = (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*)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malloc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(size); 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random_ints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(a, N);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       b = (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*)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malloc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(size); 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random_ints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(b, N);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       c = (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*)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malloc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(size);</a:t>
            </a:r>
            <a:endParaRPr lang="en-GB" sz="1600" b="1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Vector Addition Using Threads: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main()</a:t>
            </a:r>
            <a:endParaRPr lang="en-GB" dirty="0"/>
          </a:p>
        </p:txBody>
      </p:sp>
      <p:sp>
        <p:nvSpPr>
          <p:cNvPr id="8" name="Threads"/>
          <p:cNvSpPr txBox="1">
            <a:spLocks/>
          </p:cNvSpPr>
          <p:nvPr/>
        </p:nvSpPr>
        <p:spPr bwMode="auto">
          <a:xfrm>
            <a:off x="0" y="1387475"/>
            <a:ext cx="9144000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/>
          <a:lstStyle>
            <a:lvl1pPr marL="342887" indent="-342887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64" indent="-342887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545" indent="-28256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754" indent="-22859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640" indent="-22859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822" indent="-22859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004" indent="-22859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186" indent="-22859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367" indent="-22859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GB" sz="1600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i="1" kern="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Copy inputs to device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, size, </a:t>
            </a:r>
            <a:r>
              <a:rPr lang="en-GB" sz="1600" b="1" kern="0" dirty="0" err="1"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, size, </a:t>
            </a:r>
            <a:r>
              <a:rPr lang="en-GB" sz="1600" b="1" kern="0" dirty="0" err="1"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1600" b="1" kern="0" dirty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Launch add() kernel on GPU with N </a:t>
            </a:r>
            <a:r>
              <a:rPr lang="en-GB" sz="1600" b="1" i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threads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      add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&lt;&lt;&lt;</a:t>
            </a:r>
            <a:r>
              <a:rPr lang="en-GB" sz="16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1,N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&gt;&gt;&gt;(</a:t>
            </a:r>
            <a:r>
              <a:rPr lang="en-GB" sz="1600" b="1" kern="0" dirty="0" err="1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600" b="1" kern="0" dirty="0" err="1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600" b="1" kern="0" dirty="0" err="1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1600" b="1" kern="0" dirty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i="1" kern="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i="1" kern="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Copy result back to host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(c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600" b="1" kern="0" dirty="0" err="1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, size, </a:t>
            </a:r>
            <a:r>
              <a:rPr lang="en-GB" sz="1600" b="1" kern="0" dirty="0" err="1">
                <a:latin typeface="Courier New" pitchFamily="49" charset="0"/>
                <a:cs typeface="Courier New" pitchFamily="49" charset="0"/>
              </a:rPr>
              <a:t>cudaMemcpyDeviceToHost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1600" b="1" i="1" kern="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i="1" kern="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i="1" kern="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GB" sz="1600" b="1" i="1" kern="0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Cleanup</a:t>
            </a:r>
            <a:endParaRPr lang="en-GB" sz="1600" b="1" i="1" kern="0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free(a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); free(b); free(c);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GB" sz="1600" b="1" kern="0" dirty="0" err="1"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kern="0" dirty="0" err="1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GB" sz="1600" b="1" kern="0" dirty="0" err="1"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kern="0" dirty="0" err="1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6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0;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  }</a:t>
            </a:r>
            <a:endParaRPr lang="en-GB" sz="1600" b="1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 bwMode="auto">
          <a:xfrm>
            <a:off x="206375" y="4406900"/>
            <a:ext cx="59404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73B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16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32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49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6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kern="0" dirty="0" smtClean="0">
                <a:latin typeface="Arial"/>
              </a:rPr>
              <a:t>Combining Threads</a:t>
            </a:r>
            <a:br>
              <a:rPr lang="en-GB" kern="0" dirty="0" smtClean="0">
                <a:latin typeface="Arial"/>
              </a:rPr>
            </a:br>
            <a:r>
              <a:rPr lang="en-GB" kern="0" dirty="0" smtClean="0">
                <a:latin typeface="Arial"/>
              </a:rPr>
              <a:t>And Blocks</a:t>
            </a:r>
            <a:endParaRPr lang="en-GB" kern="0" dirty="0">
              <a:latin typeface="Arial"/>
            </a:endParaRPr>
          </a:p>
        </p:txBody>
      </p:sp>
      <p:cxnSp>
        <p:nvCxnSpPr>
          <p:cNvPr id="56322" name="Straight Connector 55"/>
          <p:cNvCxnSpPr>
            <a:cxnSpLocks noChangeShapeType="1"/>
          </p:cNvCxnSpPr>
          <p:nvPr/>
        </p:nvCxnSpPr>
        <p:spPr bwMode="auto">
          <a:xfrm>
            <a:off x="6443663" y="1512888"/>
            <a:ext cx="3175" cy="3514725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56323" name="Straight Connector 56"/>
          <p:cNvCxnSpPr>
            <a:cxnSpLocks noChangeShapeType="1"/>
          </p:cNvCxnSpPr>
          <p:nvPr/>
        </p:nvCxnSpPr>
        <p:spPr bwMode="auto">
          <a:xfrm>
            <a:off x="6446838" y="1497013"/>
            <a:ext cx="338137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56324" name="Straight Connector 57"/>
          <p:cNvCxnSpPr>
            <a:cxnSpLocks noChangeShapeType="1"/>
          </p:cNvCxnSpPr>
          <p:nvPr/>
        </p:nvCxnSpPr>
        <p:spPr bwMode="auto">
          <a:xfrm>
            <a:off x="4422775" y="1689100"/>
            <a:ext cx="2024063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sp>
        <p:nvSpPr>
          <p:cNvPr id="59" name="AutoShape 14"/>
          <p:cNvSpPr>
            <a:spLocks noChangeArrowheads="1"/>
          </p:cNvSpPr>
          <p:nvPr/>
        </p:nvSpPr>
        <p:spPr bwMode="ltGray">
          <a:xfrm>
            <a:off x="6784975" y="1296988"/>
            <a:ext cx="2243138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Heterogeneous Computing</a:t>
            </a:r>
            <a:r>
              <a:rPr lang="en-US" sz="9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 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0" name="AutoShape 14"/>
          <p:cNvSpPr>
            <a:spLocks noChangeArrowheads="1"/>
          </p:cNvSpPr>
          <p:nvPr/>
        </p:nvSpPr>
        <p:spPr bwMode="ltGray">
          <a:xfrm>
            <a:off x="6784975" y="1738313"/>
            <a:ext cx="2243138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Blocks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1" name="AutoShape 14"/>
          <p:cNvSpPr>
            <a:spLocks noChangeArrowheads="1"/>
          </p:cNvSpPr>
          <p:nvPr/>
        </p:nvSpPr>
        <p:spPr bwMode="ltGray">
          <a:xfrm>
            <a:off x="6784975" y="2179638"/>
            <a:ext cx="2243138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Threads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2" name="AutoShape 14"/>
          <p:cNvSpPr>
            <a:spLocks noChangeArrowheads="1"/>
          </p:cNvSpPr>
          <p:nvPr/>
        </p:nvSpPr>
        <p:spPr bwMode="auto">
          <a:xfrm>
            <a:off x="6784975" y="2620963"/>
            <a:ext cx="2243138" cy="40005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Indexing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3" name="AutoShape 14"/>
          <p:cNvSpPr>
            <a:spLocks noChangeArrowheads="1"/>
          </p:cNvSpPr>
          <p:nvPr/>
        </p:nvSpPr>
        <p:spPr bwMode="ltGray">
          <a:xfrm>
            <a:off x="6784975" y="3062288"/>
            <a:ext cx="2243138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Shared memory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4" name="AutoShape 14"/>
          <p:cNvSpPr>
            <a:spLocks noChangeArrowheads="1"/>
          </p:cNvSpPr>
          <p:nvPr/>
        </p:nvSpPr>
        <p:spPr bwMode="ltGray">
          <a:xfrm>
            <a:off x="6784975" y="3503613"/>
            <a:ext cx="2243138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__</a:t>
            </a:r>
            <a:r>
              <a:rPr lang="en-US" sz="1400" kern="0" dirty="0" err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syncthreads</a:t>
            </a: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()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5" name="AutoShape 14"/>
          <p:cNvSpPr>
            <a:spLocks noChangeArrowheads="1"/>
          </p:cNvSpPr>
          <p:nvPr/>
        </p:nvSpPr>
        <p:spPr bwMode="ltGray">
          <a:xfrm>
            <a:off x="6784975" y="3944938"/>
            <a:ext cx="2243138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Asynchronous operation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6" name="AutoShape 14"/>
          <p:cNvSpPr>
            <a:spLocks noChangeArrowheads="1"/>
          </p:cNvSpPr>
          <p:nvPr/>
        </p:nvSpPr>
        <p:spPr bwMode="ltGray">
          <a:xfrm>
            <a:off x="6784975" y="4386263"/>
            <a:ext cx="2243138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Handling errors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7" name="AutoShape 14"/>
          <p:cNvSpPr>
            <a:spLocks noChangeArrowheads="1"/>
          </p:cNvSpPr>
          <p:nvPr/>
        </p:nvSpPr>
        <p:spPr bwMode="ltGray">
          <a:xfrm>
            <a:off x="6784975" y="4827588"/>
            <a:ext cx="2243138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Managing devices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8" name="TextBox 67"/>
          <p:cNvSpPr txBox="1"/>
          <p:nvPr/>
        </p:nvSpPr>
        <p:spPr bwMode="auto">
          <a:xfrm>
            <a:off x="4346575" y="1231900"/>
            <a:ext cx="1682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kern="0" dirty="0">
                <a:solidFill>
                  <a:srgbClr val="8AAD00">
                    <a:lumMod val="50000"/>
                  </a:srgbClr>
                </a:solidFill>
                <a:latin typeface="Trebuchet MS" pitchFamily="34" charset="0"/>
                <a:cs typeface="+mn-cs"/>
              </a:rPr>
              <a:t>CONCEPTS</a:t>
            </a:r>
          </a:p>
        </p:txBody>
      </p:sp>
      <p:cxnSp>
        <p:nvCxnSpPr>
          <p:cNvPr id="56335" name="Straight Connector 68"/>
          <p:cNvCxnSpPr>
            <a:cxnSpLocks noChangeShapeType="1"/>
          </p:cNvCxnSpPr>
          <p:nvPr/>
        </p:nvCxnSpPr>
        <p:spPr bwMode="auto">
          <a:xfrm>
            <a:off x="6445250" y="2379663"/>
            <a:ext cx="338138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56336" name="Straight Connector 69"/>
          <p:cNvCxnSpPr>
            <a:cxnSpLocks noChangeShapeType="1"/>
          </p:cNvCxnSpPr>
          <p:nvPr/>
        </p:nvCxnSpPr>
        <p:spPr bwMode="auto">
          <a:xfrm>
            <a:off x="6446838" y="1952625"/>
            <a:ext cx="338137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56337" name="Straight Connector 70"/>
          <p:cNvCxnSpPr>
            <a:cxnSpLocks noChangeShapeType="1"/>
          </p:cNvCxnSpPr>
          <p:nvPr/>
        </p:nvCxnSpPr>
        <p:spPr bwMode="auto">
          <a:xfrm>
            <a:off x="6445250" y="2820988"/>
            <a:ext cx="338138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56338" name="Straight Connector 71"/>
          <p:cNvCxnSpPr>
            <a:cxnSpLocks noChangeShapeType="1"/>
          </p:cNvCxnSpPr>
          <p:nvPr/>
        </p:nvCxnSpPr>
        <p:spPr bwMode="auto">
          <a:xfrm>
            <a:off x="6446838" y="3262313"/>
            <a:ext cx="338137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56339" name="Straight Connector 72"/>
          <p:cNvCxnSpPr>
            <a:cxnSpLocks noChangeShapeType="1"/>
          </p:cNvCxnSpPr>
          <p:nvPr/>
        </p:nvCxnSpPr>
        <p:spPr bwMode="auto">
          <a:xfrm>
            <a:off x="6446838" y="3703638"/>
            <a:ext cx="338137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56340" name="Straight Connector 73"/>
          <p:cNvCxnSpPr>
            <a:cxnSpLocks noChangeShapeType="1"/>
          </p:cNvCxnSpPr>
          <p:nvPr/>
        </p:nvCxnSpPr>
        <p:spPr bwMode="auto">
          <a:xfrm>
            <a:off x="6446838" y="4144963"/>
            <a:ext cx="338137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56341" name="Straight Connector 74"/>
          <p:cNvCxnSpPr>
            <a:cxnSpLocks noChangeShapeType="1"/>
          </p:cNvCxnSpPr>
          <p:nvPr/>
        </p:nvCxnSpPr>
        <p:spPr bwMode="auto">
          <a:xfrm>
            <a:off x="6446838" y="4586288"/>
            <a:ext cx="338137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56342" name="Straight Connector 75"/>
          <p:cNvCxnSpPr>
            <a:cxnSpLocks noChangeShapeType="1"/>
          </p:cNvCxnSpPr>
          <p:nvPr/>
        </p:nvCxnSpPr>
        <p:spPr bwMode="auto">
          <a:xfrm>
            <a:off x="6446838" y="5027613"/>
            <a:ext cx="338137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Combining Blocks and 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We’ve seen parallel vector addition using: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/>
              <a:t>Many blocks with one thread each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/>
              <a:t>One block with many threads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Let’s adapt vector addition to use both blocks and threads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Why? We’ll come to that…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First let’s discuss data indexing…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Vector (numbered)"/>
          <p:cNvGrpSpPr>
            <a:grpSpLocks/>
          </p:cNvGrpSpPr>
          <p:nvPr/>
        </p:nvGrpSpPr>
        <p:grpSpPr bwMode="auto">
          <a:xfrm>
            <a:off x="1241425" y="3686175"/>
            <a:ext cx="7200900" cy="479425"/>
            <a:chOff x="1165920" y="2969084"/>
            <a:chExt cx="8640960" cy="432052"/>
          </a:xfrm>
        </p:grpSpPr>
        <p:sp>
          <p:nvSpPr>
            <p:cNvPr id="456" name="Round Same Side Corner Rectangle 455"/>
            <p:cNvSpPr/>
            <p:nvPr/>
          </p:nvSpPr>
          <p:spPr>
            <a:xfrm rot="16200000">
              <a:off x="1085147" y="3049857"/>
              <a:ext cx="432052" cy="270506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rgbClr val="FF9933"/>
                  </a:solidFill>
                  <a:latin typeface="Arial"/>
                  <a:cs typeface="+mn-cs"/>
                </a:rPr>
                <a:t>0</a:t>
              </a: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1436426" y="2969084"/>
              <a:ext cx="270506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rgbClr val="FF9933"/>
                  </a:solidFill>
                  <a:latin typeface="Arial"/>
                  <a:cs typeface="+mn-cs"/>
                </a:rPr>
                <a:t>1</a:t>
              </a:r>
              <a:endParaRPr lang="en-GB" kern="0" dirty="0">
                <a:solidFill>
                  <a:srgbClr val="FF9933"/>
                </a:solidFill>
                <a:latin typeface="Arial"/>
                <a:cs typeface="+mn-cs"/>
              </a:endParaRPr>
            </a:p>
          </p:txBody>
        </p:sp>
        <p:sp>
          <p:nvSpPr>
            <p:cNvPr id="458" name="Round Same Side Corner Rectangle 457"/>
            <p:cNvSpPr/>
            <p:nvPr/>
          </p:nvSpPr>
          <p:spPr>
            <a:xfrm rot="5400000" flipH="1">
              <a:off x="9455841" y="3050094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rgbClr val="C00000"/>
                  </a:solidFill>
                  <a:latin typeface="Arial"/>
                  <a:cs typeface="+mn-cs"/>
                </a:rPr>
                <a:t>7</a:t>
              </a:r>
              <a:endParaRPr lang="en-GB" kern="0" dirty="0">
                <a:solidFill>
                  <a:srgbClr val="C00000"/>
                </a:solidFill>
                <a:latin typeface="Arial"/>
                <a:cs typeface="+mn-cs"/>
              </a:endParaRPr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1706932" y="2969084"/>
              <a:ext cx="268602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rgbClr val="FF9933"/>
                  </a:solidFill>
                  <a:latin typeface="Arial"/>
                  <a:cs typeface="+mn-cs"/>
                </a:rPr>
                <a:t>2</a:t>
              </a:r>
              <a:endParaRPr lang="en-GB" kern="0" dirty="0">
                <a:solidFill>
                  <a:srgbClr val="FF9933"/>
                </a:solidFill>
                <a:latin typeface="Arial"/>
                <a:cs typeface="+mn-cs"/>
              </a:endParaRPr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1975534" y="2969084"/>
              <a:ext cx="270506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rgbClr val="FF9933"/>
                  </a:solidFill>
                  <a:latin typeface="Arial"/>
                  <a:cs typeface="+mn-cs"/>
                </a:rPr>
                <a:t>3</a:t>
              </a:r>
              <a:endParaRPr lang="en-GB" kern="0" dirty="0">
                <a:solidFill>
                  <a:srgbClr val="FF9933"/>
                </a:solidFill>
                <a:latin typeface="Arial"/>
                <a:cs typeface="+mn-cs"/>
              </a:endParaRPr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2246041" y="2969084"/>
              <a:ext cx="270506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rgbClr val="FF9933"/>
                  </a:solidFill>
                  <a:latin typeface="Arial"/>
                  <a:cs typeface="+mn-cs"/>
                </a:rPr>
                <a:t>4</a:t>
              </a:r>
              <a:endParaRPr lang="en-GB" kern="0" dirty="0">
                <a:solidFill>
                  <a:srgbClr val="FF9933"/>
                </a:solidFill>
                <a:latin typeface="Arial"/>
                <a:cs typeface="+mn-cs"/>
              </a:endParaRPr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2516547" y="2969084"/>
              <a:ext cx="270506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rgbClr val="FF9933"/>
                  </a:solidFill>
                  <a:latin typeface="Arial"/>
                  <a:cs typeface="+mn-cs"/>
                </a:rPr>
                <a:t>5</a:t>
              </a:r>
              <a:endParaRPr lang="en-GB" kern="0" dirty="0">
                <a:solidFill>
                  <a:srgbClr val="FF9933"/>
                </a:solidFill>
                <a:latin typeface="Arial"/>
                <a:cs typeface="+mn-cs"/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2787053" y="2969084"/>
              <a:ext cx="268601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rgbClr val="FF9933"/>
                  </a:solidFill>
                  <a:latin typeface="Arial"/>
                  <a:cs typeface="+mn-cs"/>
                </a:rPr>
                <a:t>6</a:t>
              </a:r>
              <a:endParaRPr lang="en-GB" kern="0" dirty="0">
                <a:solidFill>
                  <a:srgbClr val="FF9933"/>
                </a:solidFill>
                <a:latin typeface="Arial"/>
                <a:cs typeface="+mn-cs"/>
              </a:endParaRPr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3055654" y="2969084"/>
              <a:ext cx="270506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rgbClr val="FF9933"/>
                  </a:solidFill>
                  <a:latin typeface="Arial"/>
                  <a:cs typeface="+mn-cs"/>
                </a:rPr>
                <a:t>7</a:t>
              </a:r>
              <a:endParaRPr lang="en-GB" kern="0" dirty="0">
                <a:solidFill>
                  <a:srgbClr val="FF9933"/>
                </a:solidFill>
                <a:latin typeface="Arial"/>
                <a:cs typeface="+mn-cs"/>
              </a:endParaRPr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3326160" y="2969084"/>
              <a:ext cx="270506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rgbClr val="ADE2E2">
                      <a:lumMod val="75000"/>
                    </a:srgbClr>
                  </a:solidFill>
                  <a:latin typeface="Arial"/>
                  <a:cs typeface="+mn-cs"/>
                </a:rPr>
                <a:t>0</a:t>
              </a:r>
              <a:endParaRPr lang="en-GB" kern="0" dirty="0">
                <a:solidFill>
                  <a:srgbClr val="ADE2E2">
                    <a:lumMod val="75000"/>
                  </a:srgbClr>
                </a:solidFill>
                <a:latin typeface="Arial"/>
                <a:cs typeface="+mn-cs"/>
              </a:endParaRPr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3596666" y="2969084"/>
              <a:ext cx="270506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rgbClr val="ADE2E2">
                      <a:lumMod val="75000"/>
                    </a:srgbClr>
                  </a:solidFill>
                  <a:latin typeface="Arial"/>
                  <a:cs typeface="+mn-cs"/>
                </a:rPr>
                <a:t>1</a:t>
              </a:r>
              <a:endParaRPr lang="en-GB" kern="0" dirty="0">
                <a:solidFill>
                  <a:srgbClr val="ADE2E2">
                    <a:lumMod val="75000"/>
                  </a:srgbClr>
                </a:solidFill>
                <a:latin typeface="Arial"/>
                <a:cs typeface="+mn-cs"/>
              </a:endParaRPr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3867172" y="2969084"/>
              <a:ext cx="268602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rgbClr val="ADE2E2">
                      <a:lumMod val="75000"/>
                    </a:srgbClr>
                  </a:solidFill>
                  <a:latin typeface="Arial"/>
                  <a:cs typeface="+mn-cs"/>
                </a:rPr>
                <a:t>2</a:t>
              </a:r>
              <a:endParaRPr lang="en-GB" kern="0" dirty="0">
                <a:solidFill>
                  <a:srgbClr val="ADE2E2">
                    <a:lumMod val="75000"/>
                  </a:srgbClr>
                </a:solidFill>
                <a:latin typeface="Arial"/>
                <a:cs typeface="+mn-cs"/>
              </a:endParaRPr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4135774" y="2969084"/>
              <a:ext cx="270506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rgbClr val="ADE2E2">
                      <a:lumMod val="75000"/>
                    </a:srgbClr>
                  </a:solidFill>
                  <a:latin typeface="Arial"/>
                  <a:cs typeface="+mn-cs"/>
                </a:rPr>
                <a:t>3</a:t>
              </a:r>
              <a:endParaRPr lang="en-GB" kern="0" dirty="0">
                <a:solidFill>
                  <a:srgbClr val="ADE2E2">
                    <a:lumMod val="75000"/>
                  </a:srgbClr>
                </a:solidFill>
                <a:latin typeface="Arial"/>
                <a:cs typeface="+mn-cs"/>
              </a:endParaRPr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4406281" y="2969084"/>
              <a:ext cx="270506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rgbClr val="ADE2E2">
                      <a:lumMod val="75000"/>
                    </a:srgbClr>
                  </a:solidFill>
                  <a:latin typeface="Arial"/>
                  <a:cs typeface="+mn-cs"/>
                </a:rPr>
                <a:t>4</a:t>
              </a:r>
              <a:endParaRPr lang="en-GB" kern="0" dirty="0">
                <a:solidFill>
                  <a:srgbClr val="ADE2E2">
                    <a:lumMod val="75000"/>
                  </a:srgbClr>
                </a:solidFill>
                <a:latin typeface="Arial"/>
                <a:cs typeface="+mn-cs"/>
              </a:endParaRPr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4676787" y="2969084"/>
              <a:ext cx="270506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rgbClr val="ADE2E2">
                      <a:lumMod val="75000"/>
                    </a:srgbClr>
                  </a:solidFill>
                  <a:latin typeface="Arial"/>
                  <a:cs typeface="+mn-cs"/>
                </a:rPr>
                <a:t>5</a:t>
              </a:r>
              <a:endParaRPr lang="en-GB" kern="0" dirty="0">
                <a:solidFill>
                  <a:srgbClr val="ADE2E2">
                    <a:lumMod val="75000"/>
                  </a:srgbClr>
                </a:solidFill>
                <a:latin typeface="Arial"/>
                <a:cs typeface="+mn-cs"/>
              </a:endParaRPr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947293" y="2969084"/>
              <a:ext cx="268601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rgbClr val="ADE2E2">
                      <a:lumMod val="75000"/>
                    </a:srgbClr>
                  </a:solidFill>
                  <a:latin typeface="Arial"/>
                  <a:cs typeface="+mn-cs"/>
                </a:rPr>
                <a:t>6</a:t>
              </a:r>
              <a:endParaRPr lang="en-GB" kern="0" dirty="0">
                <a:solidFill>
                  <a:srgbClr val="ADE2E2">
                    <a:lumMod val="75000"/>
                  </a:srgbClr>
                </a:solidFill>
                <a:latin typeface="Arial"/>
                <a:cs typeface="+mn-cs"/>
              </a:endParaRPr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5215894" y="2969084"/>
              <a:ext cx="270506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rgbClr val="ADE2E2">
                      <a:lumMod val="75000"/>
                    </a:srgbClr>
                  </a:solidFill>
                  <a:latin typeface="Arial"/>
                  <a:cs typeface="+mn-cs"/>
                </a:rPr>
                <a:t>7</a:t>
              </a:r>
              <a:endParaRPr lang="en-GB" kern="0" dirty="0">
                <a:solidFill>
                  <a:srgbClr val="ADE2E2">
                    <a:lumMod val="75000"/>
                  </a:srgbClr>
                </a:solidFill>
                <a:latin typeface="Arial"/>
                <a:cs typeface="+mn-cs"/>
              </a:endParaRPr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5486400" y="2969084"/>
              <a:ext cx="270506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rgbClr val="7030A0"/>
                  </a:solidFill>
                  <a:latin typeface="Arial"/>
                  <a:cs typeface="+mn-cs"/>
                </a:rPr>
                <a:t>0</a:t>
              </a:r>
              <a:endParaRPr lang="en-GB" kern="0" dirty="0">
                <a:solidFill>
                  <a:srgbClr val="7030A0"/>
                </a:solidFill>
                <a:latin typeface="Arial"/>
                <a:cs typeface="+mn-cs"/>
              </a:endParaRPr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5756906" y="2969084"/>
              <a:ext cx="270506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>
                  <a:solidFill>
                    <a:srgbClr val="7030A0"/>
                  </a:solidFill>
                  <a:latin typeface="Arial"/>
                  <a:cs typeface="+mn-cs"/>
                </a:rPr>
                <a:t>1</a:t>
              </a:r>
              <a:endParaRPr lang="en-GB" kern="0">
                <a:solidFill>
                  <a:srgbClr val="7030A0"/>
                </a:solidFill>
                <a:latin typeface="Arial"/>
                <a:cs typeface="+mn-cs"/>
              </a:endParaRPr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6027412" y="2969084"/>
              <a:ext cx="268602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>
                  <a:solidFill>
                    <a:srgbClr val="7030A0"/>
                  </a:solidFill>
                  <a:latin typeface="Arial"/>
                  <a:cs typeface="+mn-cs"/>
                </a:rPr>
                <a:t>2</a:t>
              </a:r>
              <a:endParaRPr lang="en-GB" kern="0">
                <a:solidFill>
                  <a:srgbClr val="7030A0"/>
                </a:solidFill>
                <a:latin typeface="Arial"/>
                <a:cs typeface="+mn-cs"/>
              </a:endParaRPr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6296014" y="2969084"/>
              <a:ext cx="270506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rgbClr val="7030A0"/>
                  </a:solidFill>
                  <a:latin typeface="Arial"/>
                  <a:cs typeface="+mn-cs"/>
                </a:rPr>
                <a:t>3</a:t>
              </a:r>
              <a:endParaRPr lang="en-GB" kern="0" dirty="0">
                <a:solidFill>
                  <a:srgbClr val="7030A0"/>
                </a:solidFill>
                <a:latin typeface="Arial"/>
                <a:cs typeface="+mn-cs"/>
              </a:endParaRPr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6566521" y="2969084"/>
              <a:ext cx="270506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>
                  <a:solidFill>
                    <a:srgbClr val="7030A0"/>
                  </a:solidFill>
                  <a:latin typeface="Arial"/>
                  <a:cs typeface="+mn-cs"/>
                </a:rPr>
                <a:t>4</a:t>
              </a:r>
              <a:endParaRPr lang="en-GB" kern="0">
                <a:solidFill>
                  <a:srgbClr val="7030A0"/>
                </a:solidFill>
                <a:latin typeface="Arial"/>
                <a:cs typeface="+mn-cs"/>
              </a:endParaRPr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6837027" y="2969084"/>
              <a:ext cx="270506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>
                  <a:solidFill>
                    <a:srgbClr val="7030A0"/>
                  </a:solidFill>
                  <a:latin typeface="Arial"/>
                  <a:cs typeface="+mn-cs"/>
                </a:rPr>
                <a:t>5</a:t>
              </a:r>
              <a:endParaRPr lang="en-GB" kern="0">
                <a:solidFill>
                  <a:srgbClr val="7030A0"/>
                </a:solidFill>
                <a:latin typeface="Arial"/>
                <a:cs typeface="+mn-cs"/>
              </a:endParaRPr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7107533" y="2969084"/>
              <a:ext cx="268601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>
                  <a:solidFill>
                    <a:srgbClr val="7030A0"/>
                  </a:solidFill>
                  <a:latin typeface="Arial"/>
                  <a:cs typeface="+mn-cs"/>
                </a:rPr>
                <a:t>6</a:t>
              </a:r>
              <a:endParaRPr lang="en-GB" kern="0">
                <a:solidFill>
                  <a:srgbClr val="7030A0"/>
                </a:solidFill>
                <a:latin typeface="Arial"/>
                <a:cs typeface="+mn-cs"/>
              </a:endParaRPr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7376134" y="2969084"/>
              <a:ext cx="270506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>
                  <a:solidFill>
                    <a:srgbClr val="7030A0"/>
                  </a:solidFill>
                  <a:latin typeface="Arial"/>
                  <a:cs typeface="+mn-cs"/>
                </a:rPr>
                <a:t>7</a:t>
              </a:r>
              <a:endParaRPr lang="en-GB" kern="0">
                <a:solidFill>
                  <a:srgbClr val="7030A0"/>
                </a:solidFill>
                <a:latin typeface="Arial"/>
                <a:cs typeface="+mn-cs"/>
              </a:endParaRPr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7646640" y="2969084"/>
              <a:ext cx="270506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rgbClr val="C00000"/>
                  </a:solidFill>
                  <a:latin typeface="Arial"/>
                  <a:cs typeface="+mn-cs"/>
                </a:rPr>
                <a:t>0</a:t>
              </a:r>
              <a:endParaRPr lang="en-GB" kern="0" dirty="0">
                <a:solidFill>
                  <a:srgbClr val="C00000"/>
                </a:solidFill>
                <a:latin typeface="Arial"/>
                <a:cs typeface="+mn-cs"/>
              </a:endParaRPr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7917146" y="2969084"/>
              <a:ext cx="270506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rgbClr val="C00000"/>
                  </a:solidFill>
                  <a:latin typeface="Arial"/>
                  <a:cs typeface="+mn-cs"/>
                </a:rPr>
                <a:t>1</a:t>
              </a:r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8187652" y="2969084"/>
              <a:ext cx="268602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>
                  <a:solidFill>
                    <a:srgbClr val="C00000"/>
                  </a:solidFill>
                  <a:latin typeface="Arial"/>
                  <a:cs typeface="+mn-cs"/>
                </a:rPr>
                <a:t>2</a:t>
              </a:r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8456254" y="2969084"/>
              <a:ext cx="270506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rgbClr val="C00000"/>
                  </a:solidFill>
                  <a:latin typeface="Arial"/>
                  <a:cs typeface="+mn-cs"/>
                </a:rPr>
                <a:t>3</a:t>
              </a:r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8726761" y="2969084"/>
              <a:ext cx="270506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rgbClr val="C00000"/>
                  </a:solidFill>
                  <a:latin typeface="Arial"/>
                  <a:cs typeface="+mn-cs"/>
                </a:rPr>
                <a:t>4</a:t>
              </a:r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8997267" y="2969084"/>
              <a:ext cx="270506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>
                  <a:solidFill>
                    <a:srgbClr val="C00000"/>
                  </a:solidFill>
                  <a:latin typeface="Arial"/>
                  <a:cs typeface="+mn-cs"/>
                </a:rPr>
                <a:t>5</a:t>
              </a:r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9267773" y="2969084"/>
              <a:ext cx="268601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>
                  <a:solidFill>
                    <a:srgbClr val="C00000"/>
                  </a:solidFill>
                  <a:latin typeface="Arial"/>
                  <a:cs typeface="+mn-cs"/>
                </a:rPr>
                <a:t>6</a:t>
              </a:r>
              <a:endParaRPr lang="en-GB" kern="0">
                <a:solidFill>
                  <a:srgbClr val="C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Indexing Arrays with Blocks and Threads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66738" y="4878388"/>
            <a:ext cx="8369300" cy="14382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/>
              <a:t>With M threads/block a unique index for each thread is given by: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index =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* M;</a:t>
            </a:r>
            <a:endParaRPr lang="en-GB" sz="2000" b="1" dirty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188" y="1884363"/>
            <a:ext cx="8442325" cy="23098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/>
              <a:t>No longer as simple as using 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800" b="1" dirty="0" smtClean="0">
                <a:solidFill>
                  <a:schemeClr val="accent6"/>
                </a:solidFill>
              </a:rPr>
              <a:t> </a:t>
            </a:r>
            <a:r>
              <a:rPr lang="en-GB" sz="2800" dirty="0" smtClean="0"/>
              <a:t>and</a:t>
            </a:r>
            <a:r>
              <a:rPr lang="en-GB" sz="2800" b="1" dirty="0" smtClean="0"/>
              <a:t> 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endParaRPr lang="en-GB" sz="2800" b="1" dirty="0" smtClean="0">
              <a:solidFill>
                <a:schemeClr val="accent6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/>
              <a:t>Consider indexing an array with one element per thread (8 threads/block)</a:t>
            </a:r>
            <a:endParaRPr lang="en-GB" sz="2400" dirty="0"/>
          </a:p>
        </p:txBody>
      </p:sp>
      <p:grpSp>
        <p:nvGrpSpPr>
          <p:cNvPr id="488" name="threadIdx"/>
          <p:cNvGrpSpPr>
            <a:grpSpLocks/>
          </p:cNvGrpSpPr>
          <p:nvPr/>
        </p:nvGrpSpPr>
        <p:grpSpPr bwMode="auto">
          <a:xfrm>
            <a:off x="1241425" y="3309938"/>
            <a:ext cx="7200900" cy="346075"/>
            <a:chOff x="1165923" y="2495514"/>
            <a:chExt cx="8640958" cy="311078"/>
          </a:xfrm>
        </p:grpSpPr>
        <p:sp>
          <p:nvSpPr>
            <p:cNvPr id="489" name="TextBox 488"/>
            <p:cNvSpPr txBox="1"/>
            <p:nvPr/>
          </p:nvSpPr>
          <p:spPr bwMode="auto">
            <a:xfrm>
              <a:off x="1165923" y="2501222"/>
              <a:ext cx="2160240" cy="305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kern="0" dirty="0" err="1">
                  <a:solidFill>
                    <a:srgbClr val="FF9933"/>
                  </a:solidFill>
                  <a:latin typeface="Courier New" pitchFamily="49" charset="0"/>
                  <a:cs typeface="Courier New" pitchFamily="49" charset="0"/>
                </a:rPr>
                <a:t>threadIdx.x</a:t>
              </a:r>
              <a:endParaRPr lang="en-GB" sz="16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90" name="TextBox 489"/>
            <p:cNvSpPr txBox="1"/>
            <p:nvPr/>
          </p:nvSpPr>
          <p:spPr bwMode="auto">
            <a:xfrm>
              <a:off x="3326163" y="2495514"/>
              <a:ext cx="2160240" cy="305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kern="0" dirty="0" err="1">
                  <a:solidFill>
                    <a:srgbClr val="ADE2E2">
                      <a:lumMod val="75000"/>
                    </a:srgbClr>
                  </a:solidFill>
                  <a:latin typeface="Courier New" pitchFamily="49" charset="0"/>
                  <a:cs typeface="Courier New" pitchFamily="49" charset="0"/>
                </a:rPr>
                <a:t>threadIdx.x</a:t>
              </a:r>
              <a:endParaRPr lang="en-GB" sz="1600" b="1" kern="0" dirty="0">
                <a:solidFill>
                  <a:srgbClr val="ADE2E2">
                    <a:lumMod val="75000"/>
                  </a:srgbClr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91" name="TextBox 490"/>
            <p:cNvSpPr txBox="1"/>
            <p:nvPr/>
          </p:nvSpPr>
          <p:spPr bwMode="auto">
            <a:xfrm>
              <a:off x="5486402" y="2501222"/>
              <a:ext cx="2160240" cy="305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kern="0" dirty="0" err="1">
                  <a:solidFill>
                    <a:srgbClr val="7030A0"/>
                  </a:solidFill>
                  <a:latin typeface="Courier New" pitchFamily="49" charset="0"/>
                  <a:cs typeface="Courier New" pitchFamily="49" charset="0"/>
                </a:rPr>
                <a:t>threadIdx.x</a:t>
              </a:r>
              <a:endParaRPr lang="en-GB" sz="1600" b="1" kern="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92" name="TextBox 491"/>
            <p:cNvSpPr txBox="1"/>
            <p:nvPr/>
          </p:nvSpPr>
          <p:spPr bwMode="auto">
            <a:xfrm>
              <a:off x="7646642" y="2495514"/>
              <a:ext cx="2160240" cy="305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kern="0" dirty="0" err="1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rPr>
                <a:t>threadIdx.x</a:t>
              </a:r>
              <a:endParaRPr lang="en-GB" sz="1600" b="1" kern="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493" name="Braces"/>
          <p:cNvGrpSpPr>
            <a:grpSpLocks/>
          </p:cNvGrpSpPr>
          <p:nvPr/>
        </p:nvGrpSpPr>
        <p:grpSpPr bwMode="auto">
          <a:xfrm>
            <a:off x="1241425" y="4186238"/>
            <a:ext cx="7200900" cy="225425"/>
            <a:chOff x="1165920" y="3284647"/>
            <a:chExt cx="8640964" cy="202521"/>
          </a:xfrm>
        </p:grpSpPr>
        <p:sp>
          <p:nvSpPr>
            <p:cNvPr id="494" name="Left Brace 493"/>
            <p:cNvSpPr/>
            <p:nvPr/>
          </p:nvSpPr>
          <p:spPr>
            <a:xfrm rot="16200000">
              <a:off x="2144780" y="2305787"/>
              <a:ext cx="202521" cy="2160241"/>
            </a:xfrm>
            <a:prstGeom prst="leftBrace">
              <a:avLst>
                <a:gd name="adj1" fmla="val 39890"/>
                <a:gd name="adj2" fmla="val 50000"/>
              </a:avLst>
            </a:prstGeom>
            <a:noFill/>
            <a:ln w="9525" cap="flat" cmpd="sng" algn="ctr">
              <a:solidFill>
                <a:srgbClr val="FF9933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95" name="Left Brace 494"/>
            <p:cNvSpPr/>
            <p:nvPr/>
          </p:nvSpPr>
          <p:spPr>
            <a:xfrm rot="16200000">
              <a:off x="4305021" y="2305787"/>
              <a:ext cx="202521" cy="2160241"/>
            </a:xfrm>
            <a:prstGeom prst="leftBrace">
              <a:avLst>
                <a:gd name="adj1" fmla="val 39890"/>
                <a:gd name="adj2" fmla="val 50000"/>
              </a:avLst>
            </a:prstGeom>
            <a:noFill/>
            <a:ln w="9525" cap="flat" cmpd="sng" algn="ctr">
              <a:solidFill>
                <a:srgbClr val="ADE2E2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96" name="Left Brace 495"/>
            <p:cNvSpPr/>
            <p:nvPr/>
          </p:nvSpPr>
          <p:spPr>
            <a:xfrm rot="16200000">
              <a:off x="6465262" y="2305787"/>
              <a:ext cx="202521" cy="2160241"/>
            </a:xfrm>
            <a:prstGeom prst="leftBrace">
              <a:avLst>
                <a:gd name="adj1" fmla="val 39890"/>
                <a:gd name="adj2" fmla="val 50000"/>
              </a:avLst>
            </a:prstGeom>
            <a:noFill/>
            <a:ln w="9525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97" name="Left Brace 496"/>
            <p:cNvSpPr/>
            <p:nvPr/>
          </p:nvSpPr>
          <p:spPr>
            <a:xfrm rot="16200000">
              <a:off x="8625503" y="2305787"/>
              <a:ext cx="202521" cy="2160241"/>
            </a:xfrm>
            <a:prstGeom prst="leftBrace">
              <a:avLst>
                <a:gd name="adj1" fmla="val 39890"/>
                <a:gd name="adj2" fmla="val 50000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498" name="blockIdx"/>
          <p:cNvGrpSpPr>
            <a:grpSpLocks/>
          </p:cNvGrpSpPr>
          <p:nvPr/>
        </p:nvGrpSpPr>
        <p:grpSpPr bwMode="auto">
          <a:xfrm>
            <a:off x="1241425" y="4516438"/>
            <a:ext cx="7200900" cy="307975"/>
            <a:chOff x="1165919" y="3581153"/>
            <a:chExt cx="8640957" cy="277001"/>
          </a:xfrm>
        </p:grpSpPr>
        <p:sp>
          <p:nvSpPr>
            <p:cNvPr id="499" name="TextBox 498"/>
            <p:cNvSpPr txBox="1"/>
            <p:nvPr/>
          </p:nvSpPr>
          <p:spPr bwMode="auto">
            <a:xfrm>
              <a:off x="1165919" y="3581153"/>
              <a:ext cx="2160239" cy="277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kern="0" dirty="0" err="1">
                  <a:solidFill>
                    <a:srgbClr val="FF9933"/>
                  </a:solidFill>
                  <a:latin typeface="Courier New" pitchFamily="49" charset="0"/>
                  <a:cs typeface="Courier New" pitchFamily="49" charset="0"/>
                </a:rPr>
                <a:t>blockIdx.x</a:t>
              </a:r>
              <a:r>
                <a:rPr lang="en-GB" sz="1400" b="1" kern="0" dirty="0">
                  <a:solidFill>
                    <a:srgbClr val="FF9933"/>
                  </a:solidFill>
                  <a:latin typeface="Courier New" pitchFamily="49" charset="0"/>
                  <a:cs typeface="Courier New" pitchFamily="49" charset="0"/>
                </a:rPr>
                <a:t> = 0</a:t>
              </a:r>
            </a:p>
          </p:txBody>
        </p:sp>
        <p:sp>
          <p:nvSpPr>
            <p:cNvPr id="500" name="TextBox 499"/>
            <p:cNvSpPr txBox="1"/>
            <p:nvPr/>
          </p:nvSpPr>
          <p:spPr bwMode="auto">
            <a:xfrm>
              <a:off x="3326158" y="3581153"/>
              <a:ext cx="2160239" cy="277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kern="0" dirty="0" err="1">
                  <a:solidFill>
                    <a:srgbClr val="ADE2E2">
                      <a:lumMod val="75000"/>
                    </a:srgbClr>
                  </a:solidFill>
                  <a:latin typeface="Courier New" pitchFamily="49" charset="0"/>
                  <a:cs typeface="Courier New" pitchFamily="49" charset="0"/>
                </a:rPr>
                <a:t>blockIdx.x</a:t>
              </a:r>
              <a:r>
                <a:rPr lang="en-GB" sz="1400" b="1" kern="0" dirty="0">
                  <a:solidFill>
                    <a:srgbClr val="ADE2E2">
                      <a:lumMod val="75000"/>
                    </a:srgbClr>
                  </a:solidFill>
                  <a:latin typeface="Courier New" pitchFamily="49" charset="0"/>
                  <a:cs typeface="Courier New" pitchFamily="49" charset="0"/>
                </a:rPr>
                <a:t> = 1</a:t>
              </a:r>
            </a:p>
          </p:txBody>
        </p:sp>
        <p:sp>
          <p:nvSpPr>
            <p:cNvPr id="501" name="TextBox 500"/>
            <p:cNvSpPr txBox="1"/>
            <p:nvPr/>
          </p:nvSpPr>
          <p:spPr bwMode="auto">
            <a:xfrm>
              <a:off x="5486398" y="3581153"/>
              <a:ext cx="2160239" cy="277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kern="0" dirty="0" err="1">
                  <a:solidFill>
                    <a:srgbClr val="7030A0"/>
                  </a:solidFill>
                  <a:latin typeface="Courier New" pitchFamily="49" charset="0"/>
                  <a:cs typeface="Courier New" pitchFamily="49" charset="0"/>
                </a:rPr>
                <a:t>blockIdx.x</a:t>
              </a:r>
              <a:r>
                <a:rPr lang="en-GB" sz="1400" b="1" kern="0" dirty="0">
                  <a:solidFill>
                    <a:srgbClr val="7030A0"/>
                  </a:solidFill>
                  <a:latin typeface="Courier New" pitchFamily="49" charset="0"/>
                  <a:cs typeface="Courier New" pitchFamily="49" charset="0"/>
                </a:rPr>
                <a:t> = 2</a:t>
              </a:r>
            </a:p>
          </p:txBody>
        </p:sp>
        <p:sp>
          <p:nvSpPr>
            <p:cNvPr id="502" name="TextBox 501"/>
            <p:cNvSpPr txBox="1"/>
            <p:nvPr/>
          </p:nvSpPr>
          <p:spPr bwMode="auto">
            <a:xfrm>
              <a:off x="7646637" y="3581153"/>
              <a:ext cx="2160239" cy="277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kern="0" dirty="0" err="1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rPr>
                <a:t>blockIdx.x</a:t>
              </a:r>
              <a:r>
                <a:rPr lang="en-GB" sz="1400" b="1" kern="0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rPr>
                <a:t> = 3</a:t>
              </a: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Prerequisites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You (probably) need </a:t>
            </a:r>
            <a:r>
              <a:rPr lang="en-GB" dirty="0"/>
              <a:t>e</a:t>
            </a:r>
            <a:r>
              <a:rPr lang="en-GB" dirty="0" smtClean="0"/>
              <a:t>xperience with C or C++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You don’t need GPU experience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You don’t need parallel programming experience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You don’t </a:t>
            </a:r>
            <a:r>
              <a:rPr lang="en-GB" dirty="0"/>
              <a:t>need graphics </a:t>
            </a:r>
            <a:r>
              <a:rPr lang="en-GB" dirty="0" smtClean="0"/>
              <a:t>experience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Indexing Arrays: Example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Which thread will operate on the red element?</a:t>
            </a:r>
          </a:p>
          <a:p>
            <a:endParaRPr lang="en-GB" smtClean="0"/>
          </a:p>
        </p:txBody>
      </p:sp>
      <p:sp>
        <p:nvSpPr>
          <p:cNvPr id="314" name="Content Placeholder 3"/>
          <p:cNvSpPr txBox="1">
            <a:spLocks/>
          </p:cNvSpPr>
          <p:nvPr/>
        </p:nvSpPr>
        <p:spPr bwMode="auto">
          <a:xfrm>
            <a:off x="385763" y="5411788"/>
            <a:ext cx="83693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/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GB" sz="2000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kern="0" dirty="0" smtClean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kern="0" dirty="0" smtClean="0">
                <a:latin typeface="Courier New" pitchFamily="49" charset="0"/>
                <a:cs typeface="Courier New" pitchFamily="49" charset="0"/>
              </a:rPr>
              <a:t>index = </a:t>
            </a:r>
            <a:r>
              <a:rPr lang="en-GB" sz="2000" b="1" kern="0" dirty="0" err="1" smtClean="0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2000" b="1" kern="0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sz="2000" b="1" kern="0" dirty="0" err="1" smtClean="0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000" b="1" kern="0" dirty="0" smtClean="0">
                <a:latin typeface="Courier New" pitchFamily="49" charset="0"/>
                <a:cs typeface="Courier New" pitchFamily="49" charset="0"/>
              </a:rPr>
              <a:t> * M;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2000" b="1" kern="0" dirty="0" smtClean="0">
                <a:latin typeface="Courier New" pitchFamily="49" charset="0"/>
                <a:cs typeface="Courier New" pitchFamily="49" charset="0"/>
              </a:rPr>
              <a:t>	          =      5      +     2      * 8;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2000" b="1" kern="0" dirty="0" smtClean="0">
                <a:latin typeface="Courier New" pitchFamily="49" charset="0"/>
                <a:cs typeface="Courier New" pitchFamily="49" charset="0"/>
              </a:rPr>
              <a:t>	          = 21;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kern="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315" name="Vector (numbered)"/>
          <p:cNvGrpSpPr>
            <a:grpSpLocks/>
          </p:cNvGrpSpPr>
          <p:nvPr/>
        </p:nvGrpSpPr>
        <p:grpSpPr bwMode="auto">
          <a:xfrm>
            <a:off x="971550" y="4046538"/>
            <a:ext cx="7200900" cy="479425"/>
            <a:chOff x="1165920" y="2969084"/>
            <a:chExt cx="8640960" cy="432052"/>
          </a:xfrm>
        </p:grpSpPr>
        <p:sp>
          <p:nvSpPr>
            <p:cNvPr id="316" name="Round Same Side Corner Rectangle 315"/>
            <p:cNvSpPr/>
            <p:nvPr/>
          </p:nvSpPr>
          <p:spPr>
            <a:xfrm rot="16200000">
              <a:off x="1085147" y="3049857"/>
              <a:ext cx="432052" cy="270506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kern="0" dirty="0">
                  <a:solidFill>
                    <a:srgbClr val="FF9933"/>
                  </a:solidFill>
                  <a:latin typeface="Arial"/>
                  <a:cs typeface="+mn-cs"/>
                </a:rPr>
                <a:t>0</a:t>
              </a:r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1436426" y="2969084"/>
              <a:ext cx="270506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kern="0" dirty="0">
                  <a:solidFill>
                    <a:srgbClr val="FF9933"/>
                  </a:solidFill>
                  <a:latin typeface="Arial"/>
                  <a:cs typeface="+mn-cs"/>
                </a:rPr>
                <a:t>1</a:t>
              </a:r>
              <a:endParaRPr lang="en-GB" sz="1200" kern="0" dirty="0">
                <a:solidFill>
                  <a:srgbClr val="FF9933"/>
                </a:solidFill>
                <a:latin typeface="Arial"/>
                <a:cs typeface="+mn-cs"/>
              </a:endParaRPr>
            </a:p>
          </p:txBody>
        </p:sp>
        <p:sp>
          <p:nvSpPr>
            <p:cNvPr id="318" name="Round Same Side Corner Rectangle 317"/>
            <p:cNvSpPr/>
            <p:nvPr/>
          </p:nvSpPr>
          <p:spPr>
            <a:xfrm rot="5400000" flipH="1">
              <a:off x="9455841" y="3050094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kern="0" dirty="0">
                  <a:solidFill>
                    <a:srgbClr val="C00000"/>
                  </a:solidFill>
                  <a:latin typeface="Arial"/>
                  <a:cs typeface="+mn-cs"/>
                </a:rPr>
                <a:t>7</a:t>
              </a:r>
              <a:endParaRPr lang="en-GB" sz="1200" kern="0" dirty="0">
                <a:solidFill>
                  <a:srgbClr val="C00000"/>
                </a:solidFill>
                <a:latin typeface="Arial"/>
                <a:cs typeface="+mn-cs"/>
              </a:endParaRPr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1706932" y="2969084"/>
              <a:ext cx="268602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kern="0" dirty="0">
                  <a:solidFill>
                    <a:srgbClr val="FF9933"/>
                  </a:solidFill>
                  <a:latin typeface="Arial"/>
                  <a:cs typeface="+mn-cs"/>
                </a:rPr>
                <a:t>2</a:t>
              </a:r>
              <a:endParaRPr lang="en-GB" sz="1200" kern="0" dirty="0">
                <a:solidFill>
                  <a:srgbClr val="FF9933"/>
                </a:solidFill>
                <a:latin typeface="Arial"/>
                <a:cs typeface="+mn-cs"/>
              </a:endParaRPr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1975534" y="2969084"/>
              <a:ext cx="270506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kern="0" dirty="0">
                  <a:solidFill>
                    <a:srgbClr val="FF9933"/>
                  </a:solidFill>
                  <a:latin typeface="Arial"/>
                  <a:cs typeface="+mn-cs"/>
                </a:rPr>
                <a:t>3</a:t>
              </a:r>
              <a:endParaRPr lang="en-GB" sz="1200" kern="0" dirty="0">
                <a:solidFill>
                  <a:srgbClr val="FF9933"/>
                </a:solidFill>
                <a:latin typeface="Arial"/>
                <a:cs typeface="+mn-cs"/>
              </a:endParaRPr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2246041" y="2969084"/>
              <a:ext cx="270506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kern="0" dirty="0">
                  <a:solidFill>
                    <a:srgbClr val="FF9933"/>
                  </a:solidFill>
                  <a:latin typeface="Arial"/>
                  <a:cs typeface="+mn-cs"/>
                </a:rPr>
                <a:t>4</a:t>
              </a:r>
              <a:endParaRPr lang="en-GB" sz="1200" kern="0" dirty="0">
                <a:solidFill>
                  <a:srgbClr val="FF9933"/>
                </a:solidFill>
                <a:latin typeface="Arial"/>
                <a:cs typeface="+mn-cs"/>
              </a:endParaRPr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2516547" y="2969084"/>
              <a:ext cx="270506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kern="0" dirty="0">
                  <a:solidFill>
                    <a:srgbClr val="FF9933"/>
                  </a:solidFill>
                  <a:latin typeface="Arial"/>
                  <a:cs typeface="+mn-cs"/>
                </a:rPr>
                <a:t>5</a:t>
              </a:r>
              <a:endParaRPr lang="en-GB" sz="1200" kern="0" dirty="0">
                <a:solidFill>
                  <a:srgbClr val="FF9933"/>
                </a:solidFill>
                <a:latin typeface="Arial"/>
                <a:cs typeface="+mn-cs"/>
              </a:endParaRPr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2787053" y="2969084"/>
              <a:ext cx="268601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kern="0" dirty="0">
                  <a:solidFill>
                    <a:srgbClr val="FF9933"/>
                  </a:solidFill>
                  <a:latin typeface="Arial"/>
                  <a:cs typeface="+mn-cs"/>
                </a:rPr>
                <a:t>6</a:t>
              </a:r>
              <a:endParaRPr lang="en-GB" sz="1200" kern="0" dirty="0">
                <a:solidFill>
                  <a:srgbClr val="FF9933"/>
                </a:solidFill>
                <a:latin typeface="Arial"/>
                <a:cs typeface="+mn-cs"/>
              </a:endParaRPr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3055654" y="2969084"/>
              <a:ext cx="270506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kern="0" dirty="0">
                  <a:solidFill>
                    <a:srgbClr val="FF9933"/>
                  </a:solidFill>
                  <a:latin typeface="Arial"/>
                  <a:cs typeface="+mn-cs"/>
                </a:rPr>
                <a:t>7</a:t>
              </a:r>
              <a:endParaRPr lang="en-GB" sz="1200" kern="0" dirty="0">
                <a:solidFill>
                  <a:srgbClr val="FF9933"/>
                </a:solidFill>
                <a:latin typeface="Arial"/>
                <a:cs typeface="+mn-cs"/>
              </a:endParaRPr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3326160" y="2969084"/>
              <a:ext cx="270506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kern="0" dirty="0">
                  <a:solidFill>
                    <a:srgbClr val="ADE2E2">
                      <a:lumMod val="75000"/>
                    </a:srgbClr>
                  </a:solidFill>
                  <a:latin typeface="Arial"/>
                  <a:cs typeface="+mn-cs"/>
                </a:rPr>
                <a:t>0</a:t>
              </a:r>
              <a:endParaRPr lang="en-GB" sz="1200" kern="0" dirty="0">
                <a:solidFill>
                  <a:srgbClr val="ADE2E2">
                    <a:lumMod val="75000"/>
                  </a:srgbClr>
                </a:solidFill>
                <a:latin typeface="Arial"/>
                <a:cs typeface="+mn-cs"/>
              </a:endParaRPr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3596666" y="2969084"/>
              <a:ext cx="270506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kern="0" dirty="0">
                  <a:solidFill>
                    <a:srgbClr val="ADE2E2">
                      <a:lumMod val="75000"/>
                    </a:srgbClr>
                  </a:solidFill>
                  <a:latin typeface="Arial"/>
                  <a:cs typeface="+mn-cs"/>
                </a:rPr>
                <a:t>1</a:t>
              </a:r>
              <a:endParaRPr lang="en-GB" sz="1200" kern="0" dirty="0">
                <a:solidFill>
                  <a:srgbClr val="ADE2E2">
                    <a:lumMod val="75000"/>
                  </a:srgbClr>
                </a:solidFill>
                <a:latin typeface="Arial"/>
                <a:cs typeface="+mn-cs"/>
              </a:endParaRPr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3867172" y="2969084"/>
              <a:ext cx="268602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kern="0" dirty="0">
                  <a:solidFill>
                    <a:srgbClr val="ADE2E2">
                      <a:lumMod val="75000"/>
                    </a:srgbClr>
                  </a:solidFill>
                  <a:latin typeface="Arial"/>
                  <a:cs typeface="+mn-cs"/>
                </a:rPr>
                <a:t>2</a:t>
              </a:r>
              <a:endParaRPr lang="en-GB" sz="1200" kern="0" dirty="0">
                <a:solidFill>
                  <a:srgbClr val="ADE2E2">
                    <a:lumMod val="75000"/>
                  </a:srgbClr>
                </a:solidFill>
                <a:latin typeface="Arial"/>
                <a:cs typeface="+mn-cs"/>
              </a:endParaRPr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4135774" y="2969084"/>
              <a:ext cx="270506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kern="0" dirty="0">
                  <a:solidFill>
                    <a:srgbClr val="ADE2E2">
                      <a:lumMod val="75000"/>
                    </a:srgbClr>
                  </a:solidFill>
                  <a:latin typeface="Arial"/>
                  <a:cs typeface="+mn-cs"/>
                </a:rPr>
                <a:t>3</a:t>
              </a:r>
              <a:endParaRPr lang="en-GB" sz="1200" kern="0" dirty="0">
                <a:solidFill>
                  <a:srgbClr val="ADE2E2">
                    <a:lumMod val="75000"/>
                  </a:srgbClr>
                </a:solidFill>
                <a:latin typeface="Arial"/>
                <a:cs typeface="+mn-cs"/>
              </a:endParaRPr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4406281" y="2969084"/>
              <a:ext cx="270506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kern="0" dirty="0">
                  <a:solidFill>
                    <a:srgbClr val="ADE2E2">
                      <a:lumMod val="75000"/>
                    </a:srgbClr>
                  </a:solidFill>
                  <a:latin typeface="Arial"/>
                  <a:cs typeface="+mn-cs"/>
                </a:rPr>
                <a:t>4</a:t>
              </a:r>
              <a:endParaRPr lang="en-GB" sz="1200" kern="0" dirty="0">
                <a:solidFill>
                  <a:srgbClr val="ADE2E2">
                    <a:lumMod val="75000"/>
                  </a:srgbClr>
                </a:solidFill>
                <a:latin typeface="Arial"/>
                <a:cs typeface="+mn-cs"/>
              </a:endParaRPr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676787" y="2969084"/>
              <a:ext cx="270506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kern="0" dirty="0">
                  <a:solidFill>
                    <a:srgbClr val="ADE2E2">
                      <a:lumMod val="75000"/>
                    </a:srgbClr>
                  </a:solidFill>
                  <a:latin typeface="Arial"/>
                  <a:cs typeface="+mn-cs"/>
                </a:rPr>
                <a:t>5</a:t>
              </a:r>
              <a:endParaRPr lang="en-GB" sz="1200" kern="0" dirty="0">
                <a:solidFill>
                  <a:srgbClr val="ADE2E2">
                    <a:lumMod val="75000"/>
                  </a:srgbClr>
                </a:solidFill>
                <a:latin typeface="Arial"/>
                <a:cs typeface="+mn-cs"/>
              </a:endParaRPr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947293" y="2969084"/>
              <a:ext cx="268601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kern="0" dirty="0">
                  <a:solidFill>
                    <a:srgbClr val="ADE2E2">
                      <a:lumMod val="75000"/>
                    </a:srgbClr>
                  </a:solidFill>
                  <a:latin typeface="Arial"/>
                  <a:cs typeface="+mn-cs"/>
                </a:rPr>
                <a:t>6</a:t>
              </a:r>
              <a:endParaRPr lang="en-GB" sz="1200" kern="0" dirty="0">
                <a:solidFill>
                  <a:srgbClr val="ADE2E2">
                    <a:lumMod val="75000"/>
                  </a:srgbClr>
                </a:solidFill>
                <a:latin typeface="Arial"/>
                <a:cs typeface="+mn-cs"/>
              </a:endParaRPr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5215894" y="2969084"/>
              <a:ext cx="270506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kern="0" dirty="0">
                  <a:solidFill>
                    <a:srgbClr val="ADE2E2">
                      <a:lumMod val="75000"/>
                    </a:srgbClr>
                  </a:solidFill>
                  <a:latin typeface="Arial"/>
                  <a:cs typeface="+mn-cs"/>
                </a:rPr>
                <a:t>7</a:t>
              </a:r>
              <a:endParaRPr lang="en-GB" sz="1200" kern="0" dirty="0">
                <a:solidFill>
                  <a:srgbClr val="ADE2E2">
                    <a:lumMod val="75000"/>
                  </a:srgbClr>
                </a:solidFill>
                <a:latin typeface="Arial"/>
                <a:cs typeface="+mn-cs"/>
              </a:endParaRPr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5486400" y="2969084"/>
              <a:ext cx="270506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kern="0" dirty="0">
                  <a:solidFill>
                    <a:srgbClr val="7030A0"/>
                  </a:solidFill>
                  <a:latin typeface="Arial"/>
                  <a:cs typeface="+mn-cs"/>
                </a:rPr>
                <a:t>0</a:t>
              </a:r>
              <a:endParaRPr lang="en-GB" sz="1200" kern="0" dirty="0">
                <a:solidFill>
                  <a:srgbClr val="7030A0"/>
                </a:solidFill>
                <a:latin typeface="Arial"/>
                <a:cs typeface="+mn-cs"/>
              </a:endParaRPr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756906" y="2969084"/>
              <a:ext cx="270506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kern="0">
                  <a:solidFill>
                    <a:srgbClr val="7030A0"/>
                  </a:solidFill>
                  <a:latin typeface="Arial"/>
                  <a:cs typeface="+mn-cs"/>
                </a:rPr>
                <a:t>1</a:t>
              </a:r>
              <a:endParaRPr lang="en-GB" sz="1200" kern="0">
                <a:solidFill>
                  <a:srgbClr val="7030A0"/>
                </a:solidFill>
                <a:latin typeface="Arial"/>
                <a:cs typeface="+mn-cs"/>
              </a:endParaRPr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6027412" y="2969084"/>
              <a:ext cx="268602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kern="0">
                  <a:solidFill>
                    <a:srgbClr val="7030A0"/>
                  </a:solidFill>
                  <a:latin typeface="Arial"/>
                  <a:cs typeface="+mn-cs"/>
                </a:rPr>
                <a:t>2</a:t>
              </a:r>
              <a:endParaRPr lang="en-GB" sz="1200" kern="0">
                <a:solidFill>
                  <a:srgbClr val="7030A0"/>
                </a:solidFill>
                <a:latin typeface="Arial"/>
                <a:cs typeface="+mn-cs"/>
              </a:endParaRPr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6296014" y="2969084"/>
              <a:ext cx="270506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kern="0" dirty="0">
                  <a:solidFill>
                    <a:srgbClr val="7030A0"/>
                  </a:solidFill>
                  <a:latin typeface="Arial"/>
                  <a:cs typeface="+mn-cs"/>
                </a:rPr>
                <a:t>3</a:t>
              </a:r>
              <a:endParaRPr lang="en-GB" sz="1200" kern="0" dirty="0">
                <a:solidFill>
                  <a:srgbClr val="7030A0"/>
                </a:solidFill>
                <a:latin typeface="Arial"/>
                <a:cs typeface="+mn-cs"/>
              </a:endParaRPr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6566521" y="2969084"/>
              <a:ext cx="270506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kern="0">
                  <a:solidFill>
                    <a:srgbClr val="7030A0"/>
                  </a:solidFill>
                  <a:latin typeface="Arial"/>
                  <a:cs typeface="+mn-cs"/>
                </a:rPr>
                <a:t>4</a:t>
              </a:r>
              <a:endParaRPr lang="en-GB" sz="1200" kern="0">
                <a:solidFill>
                  <a:srgbClr val="7030A0"/>
                </a:solidFill>
                <a:latin typeface="Arial"/>
                <a:cs typeface="+mn-cs"/>
              </a:endParaRPr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837027" y="2969084"/>
              <a:ext cx="270506" cy="432052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kern="0" dirty="0">
                  <a:solidFill>
                    <a:srgbClr val="FFFFFF"/>
                  </a:solidFill>
                  <a:latin typeface="Arial"/>
                  <a:cs typeface="+mn-cs"/>
                </a:rPr>
                <a:t>5</a:t>
              </a:r>
              <a:endParaRPr lang="en-GB" sz="1200" kern="0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7107533" y="2969084"/>
              <a:ext cx="268601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kern="0">
                  <a:solidFill>
                    <a:srgbClr val="7030A0"/>
                  </a:solidFill>
                  <a:latin typeface="Arial"/>
                  <a:cs typeface="+mn-cs"/>
                </a:rPr>
                <a:t>6</a:t>
              </a:r>
              <a:endParaRPr lang="en-GB" sz="1200" kern="0">
                <a:solidFill>
                  <a:srgbClr val="7030A0"/>
                </a:solidFill>
                <a:latin typeface="Arial"/>
                <a:cs typeface="+mn-cs"/>
              </a:endParaRPr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7376134" y="2969084"/>
              <a:ext cx="270506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kern="0">
                  <a:solidFill>
                    <a:srgbClr val="7030A0"/>
                  </a:solidFill>
                  <a:latin typeface="Arial"/>
                  <a:cs typeface="+mn-cs"/>
                </a:rPr>
                <a:t>7</a:t>
              </a:r>
              <a:endParaRPr lang="en-GB" sz="1200" kern="0">
                <a:solidFill>
                  <a:srgbClr val="7030A0"/>
                </a:solidFill>
                <a:latin typeface="Arial"/>
                <a:cs typeface="+mn-cs"/>
              </a:endParaRPr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7646640" y="2969084"/>
              <a:ext cx="270506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kern="0" dirty="0">
                  <a:solidFill>
                    <a:srgbClr val="C00000"/>
                  </a:solidFill>
                  <a:latin typeface="Arial"/>
                  <a:cs typeface="+mn-cs"/>
                </a:rPr>
                <a:t>0</a:t>
              </a:r>
              <a:endParaRPr lang="en-GB" sz="1200" kern="0" dirty="0">
                <a:solidFill>
                  <a:srgbClr val="C00000"/>
                </a:solidFill>
                <a:latin typeface="Arial"/>
                <a:cs typeface="+mn-cs"/>
              </a:endParaRPr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7917146" y="2969084"/>
              <a:ext cx="270506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kern="0" dirty="0">
                  <a:solidFill>
                    <a:srgbClr val="C00000"/>
                  </a:solidFill>
                  <a:latin typeface="Arial"/>
                  <a:cs typeface="+mn-cs"/>
                </a:rPr>
                <a:t>1</a:t>
              </a:r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8187652" y="2969084"/>
              <a:ext cx="268602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kern="0" dirty="0">
                  <a:solidFill>
                    <a:srgbClr val="C00000"/>
                  </a:solidFill>
                  <a:latin typeface="Arial"/>
                  <a:cs typeface="+mn-cs"/>
                </a:rPr>
                <a:t>2</a:t>
              </a:r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8456254" y="2969084"/>
              <a:ext cx="270506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kern="0" dirty="0">
                  <a:solidFill>
                    <a:srgbClr val="C00000"/>
                  </a:solidFill>
                  <a:latin typeface="Arial"/>
                  <a:cs typeface="+mn-cs"/>
                </a:rPr>
                <a:t>3</a:t>
              </a:r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8726761" y="2969084"/>
              <a:ext cx="270506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kern="0" dirty="0">
                  <a:solidFill>
                    <a:srgbClr val="C00000"/>
                  </a:solidFill>
                  <a:latin typeface="Arial"/>
                  <a:cs typeface="+mn-cs"/>
                </a:rPr>
                <a:t>4</a:t>
              </a:r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8997267" y="2969084"/>
              <a:ext cx="270506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kern="0" dirty="0">
                  <a:solidFill>
                    <a:srgbClr val="C00000"/>
                  </a:solidFill>
                  <a:latin typeface="Arial"/>
                  <a:cs typeface="+mn-cs"/>
                </a:rPr>
                <a:t>5</a:t>
              </a:r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9267773" y="2969084"/>
              <a:ext cx="268601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kern="0" dirty="0">
                  <a:solidFill>
                    <a:srgbClr val="C00000"/>
                  </a:solidFill>
                  <a:latin typeface="Arial"/>
                  <a:cs typeface="+mn-cs"/>
                </a:rPr>
                <a:t>6</a:t>
              </a:r>
            </a:p>
          </p:txBody>
        </p:sp>
      </p:grpSp>
      <p:sp>
        <p:nvSpPr>
          <p:cNvPr id="348" name="TextBox 347"/>
          <p:cNvSpPr txBox="1">
            <a:spLocks noChangeArrowheads="1"/>
          </p:cNvSpPr>
          <p:nvPr/>
        </p:nvSpPr>
        <p:spPr bwMode="auto">
          <a:xfrm>
            <a:off x="5021263" y="3475038"/>
            <a:ext cx="2498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600" b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threadIdx.x = 5</a:t>
            </a:r>
          </a:p>
        </p:txBody>
      </p:sp>
      <p:sp>
        <p:nvSpPr>
          <p:cNvPr id="349" name="Left Brace 348"/>
          <p:cNvSpPr/>
          <p:nvPr/>
        </p:nvSpPr>
        <p:spPr>
          <a:xfrm rot="16200000">
            <a:off x="5359400" y="3759200"/>
            <a:ext cx="225425" cy="1800225"/>
          </a:xfrm>
          <a:prstGeom prst="leftBrace">
            <a:avLst>
              <a:gd name="adj1" fmla="val 39890"/>
              <a:gd name="adj2" fmla="val 50000"/>
            </a:avLst>
          </a:prstGeom>
          <a:noFill/>
          <a:ln w="9525" cap="flat" cmpd="sng" algn="ctr">
            <a:solidFill>
              <a:srgbClr val="7030A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350" name="TextBox 349"/>
          <p:cNvSpPr txBox="1">
            <a:spLocks noChangeArrowheads="1"/>
          </p:cNvSpPr>
          <p:nvPr/>
        </p:nvSpPr>
        <p:spPr bwMode="auto">
          <a:xfrm>
            <a:off x="4346575" y="4718050"/>
            <a:ext cx="2251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b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blockIdx.x = 2</a:t>
            </a:r>
          </a:p>
        </p:txBody>
      </p:sp>
      <p:grpSp>
        <p:nvGrpSpPr>
          <p:cNvPr id="60424" name="Vector (unnumbered)"/>
          <p:cNvGrpSpPr>
            <a:grpSpLocks/>
          </p:cNvGrpSpPr>
          <p:nvPr/>
        </p:nvGrpSpPr>
        <p:grpSpPr bwMode="auto">
          <a:xfrm>
            <a:off x="971550" y="2659063"/>
            <a:ext cx="7245350" cy="481012"/>
            <a:chOff x="1165920" y="2969084"/>
            <a:chExt cx="8694966" cy="432052"/>
          </a:xfrm>
        </p:grpSpPr>
        <p:sp>
          <p:nvSpPr>
            <p:cNvPr id="352" name="Round Same Side Corner Rectangle 351"/>
            <p:cNvSpPr/>
            <p:nvPr/>
          </p:nvSpPr>
          <p:spPr>
            <a:xfrm rot="16200000">
              <a:off x="1085158" y="3049846"/>
              <a:ext cx="432052" cy="270527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FF9933"/>
                </a:solidFill>
                <a:latin typeface="Arial"/>
                <a:cs typeface="+mn-cs"/>
              </a:endParaRPr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1436447" y="2969084"/>
              <a:ext cx="268622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FF9933"/>
                </a:solidFill>
                <a:latin typeface="Arial"/>
                <a:cs typeface="+mn-cs"/>
              </a:endParaRPr>
            </a:p>
          </p:txBody>
        </p:sp>
        <p:sp>
          <p:nvSpPr>
            <p:cNvPr id="354" name="Round Same Side Corner Rectangle 353"/>
            <p:cNvSpPr/>
            <p:nvPr/>
          </p:nvSpPr>
          <p:spPr>
            <a:xfrm rot="5400000" flipH="1">
              <a:off x="9482925" y="3023174"/>
              <a:ext cx="432052" cy="32387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FFFF00"/>
                </a:solidFill>
                <a:latin typeface="Arial"/>
                <a:cs typeface="+mn-cs"/>
              </a:endParaRPr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1705069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FF9933"/>
                </a:solidFill>
                <a:latin typeface="Arial"/>
                <a:cs typeface="+mn-cs"/>
              </a:endParaRPr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1975596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FF9933"/>
                </a:solidFill>
                <a:latin typeface="Arial"/>
                <a:cs typeface="+mn-cs"/>
              </a:endParaRPr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2246123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FF9933"/>
                </a:solidFill>
                <a:latin typeface="Arial"/>
                <a:cs typeface="+mn-cs"/>
              </a:endParaRPr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2516650" y="2969084"/>
              <a:ext cx="268621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FF9933"/>
                </a:solidFill>
                <a:latin typeface="Arial"/>
                <a:cs typeface="+mn-cs"/>
              </a:endParaRPr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2785272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FF9933"/>
                </a:solidFill>
                <a:latin typeface="Arial"/>
                <a:cs typeface="+mn-cs"/>
              </a:endParaRPr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3055799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FF9933"/>
                </a:solidFill>
                <a:latin typeface="Arial"/>
                <a:cs typeface="+mn-cs"/>
              </a:endParaRPr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3326326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ADE2E2">
                    <a:lumMod val="75000"/>
                  </a:srgbClr>
                </a:solidFill>
                <a:latin typeface="Arial"/>
                <a:cs typeface="+mn-cs"/>
              </a:endParaRPr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3596853" y="2969084"/>
              <a:ext cx="268622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ADE2E2">
                    <a:lumMod val="75000"/>
                  </a:srgbClr>
                </a:solidFill>
                <a:latin typeface="Arial"/>
                <a:cs typeface="+mn-cs"/>
              </a:endParaRPr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3865475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ADE2E2">
                    <a:lumMod val="75000"/>
                  </a:srgbClr>
                </a:solidFill>
                <a:latin typeface="Arial"/>
                <a:cs typeface="+mn-cs"/>
              </a:endParaRPr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4136002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ADE2E2">
                    <a:lumMod val="75000"/>
                  </a:srgbClr>
                </a:solidFill>
                <a:latin typeface="Arial"/>
                <a:cs typeface="+mn-cs"/>
              </a:endParaRPr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4406529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ADE2E2">
                    <a:lumMod val="75000"/>
                  </a:srgbClr>
                </a:solidFill>
                <a:latin typeface="Arial"/>
                <a:cs typeface="+mn-cs"/>
              </a:endParaRPr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4677056" y="2969084"/>
              <a:ext cx="268621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ADE2E2">
                    <a:lumMod val="75000"/>
                  </a:srgbClr>
                </a:solidFill>
                <a:latin typeface="Arial"/>
                <a:cs typeface="+mn-cs"/>
              </a:endParaRPr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4945677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ADE2E2">
                    <a:lumMod val="75000"/>
                  </a:srgbClr>
                </a:solidFill>
                <a:latin typeface="Arial"/>
                <a:cs typeface="+mn-cs"/>
              </a:endParaRPr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5216204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ADE2E2">
                    <a:lumMod val="75000"/>
                  </a:srgbClr>
                </a:solidFill>
                <a:latin typeface="Arial"/>
                <a:cs typeface="+mn-cs"/>
              </a:endParaRPr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5486731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7030A0"/>
                </a:solidFill>
                <a:latin typeface="Arial"/>
                <a:cs typeface="+mn-cs"/>
              </a:endParaRPr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5757258" y="2969084"/>
              <a:ext cx="268622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7030A0"/>
                </a:solidFill>
                <a:latin typeface="Arial"/>
                <a:cs typeface="+mn-cs"/>
              </a:endParaRPr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6025881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7030A0"/>
                </a:solidFill>
                <a:latin typeface="Arial"/>
                <a:cs typeface="+mn-cs"/>
              </a:endParaRPr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6296408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7030A0"/>
                </a:solidFill>
                <a:latin typeface="Arial"/>
                <a:cs typeface="+mn-cs"/>
              </a:endParaRPr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6566935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7030A0"/>
                </a:solidFill>
                <a:latin typeface="Arial"/>
                <a:cs typeface="+mn-cs"/>
              </a:endParaRPr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6837462" y="2969084"/>
              <a:ext cx="268621" cy="432052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7106083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7030A0"/>
                </a:solidFill>
                <a:latin typeface="Arial"/>
                <a:cs typeface="+mn-cs"/>
              </a:endParaRPr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7376610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7030A0"/>
                </a:solidFill>
                <a:latin typeface="Arial"/>
                <a:cs typeface="+mn-cs"/>
              </a:endParaRPr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7647137" y="2969084"/>
              <a:ext cx="268622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FFFF00"/>
                </a:solidFill>
                <a:latin typeface="Arial"/>
                <a:cs typeface="+mn-cs"/>
              </a:endParaRPr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7915759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FFFF00"/>
                </a:solidFill>
                <a:latin typeface="Arial"/>
                <a:cs typeface="+mn-cs"/>
              </a:endParaRPr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8186286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FFFF00"/>
                </a:solidFill>
                <a:latin typeface="Arial"/>
                <a:cs typeface="+mn-cs"/>
              </a:endParaRPr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8456813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FFFF00"/>
                </a:solidFill>
                <a:latin typeface="Arial"/>
                <a:cs typeface="+mn-cs"/>
              </a:endParaRPr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8727340" y="2969084"/>
              <a:ext cx="268621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FFFF00"/>
                </a:solidFill>
                <a:latin typeface="Arial"/>
                <a:cs typeface="+mn-cs"/>
              </a:endParaRPr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8995962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FFFF00"/>
                </a:solidFill>
                <a:latin typeface="Arial"/>
                <a:cs typeface="+mn-cs"/>
              </a:endParaRPr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9266489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FFFF00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384" name="Vector (numbered)"/>
          <p:cNvGrpSpPr>
            <a:grpSpLocks/>
          </p:cNvGrpSpPr>
          <p:nvPr/>
        </p:nvGrpSpPr>
        <p:grpSpPr bwMode="auto">
          <a:xfrm>
            <a:off x="971550" y="2659063"/>
            <a:ext cx="7245350" cy="481012"/>
            <a:chOff x="1165920" y="2969084"/>
            <a:chExt cx="8694965" cy="432052"/>
          </a:xfrm>
        </p:grpSpPr>
        <p:sp>
          <p:nvSpPr>
            <p:cNvPr id="385" name="Round Same Side Corner Rectangle 384"/>
            <p:cNvSpPr/>
            <p:nvPr/>
          </p:nvSpPr>
          <p:spPr>
            <a:xfrm rot="16200000">
              <a:off x="1085158" y="3049846"/>
              <a:ext cx="432052" cy="270527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"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kern="0" dirty="0">
                  <a:latin typeface="Arial"/>
                  <a:cs typeface="+mn-cs"/>
                </a:rPr>
                <a:t>0</a:t>
              </a:r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1436447" y="2969084"/>
              <a:ext cx="268622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kern="0" dirty="0">
                  <a:latin typeface="Arial"/>
                  <a:cs typeface="+mn-cs"/>
                </a:rPr>
                <a:t>1</a:t>
              </a:r>
              <a:endParaRPr lang="en-GB" sz="1050" kern="0" dirty="0">
                <a:latin typeface="Arial"/>
                <a:cs typeface="+mn-cs"/>
              </a:endParaRPr>
            </a:p>
          </p:txBody>
        </p:sp>
        <p:sp>
          <p:nvSpPr>
            <p:cNvPr id="387" name="Round Same Side Corner Rectangle 386"/>
            <p:cNvSpPr/>
            <p:nvPr/>
          </p:nvSpPr>
          <p:spPr>
            <a:xfrm rot="5400000" flipH="1">
              <a:off x="9482845" y="3023092"/>
              <a:ext cx="432048" cy="324032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kern="0" dirty="0">
                  <a:latin typeface="Arial"/>
                  <a:cs typeface="+mn-cs"/>
                </a:rPr>
                <a:t>31</a:t>
              </a:r>
              <a:endParaRPr lang="en-GB" sz="1050" kern="0" dirty="0">
                <a:latin typeface="Arial"/>
                <a:cs typeface="+mn-cs"/>
              </a:endParaRPr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1705069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kern="0" dirty="0">
                  <a:latin typeface="Arial"/>
                  <a:cs typeface="+mn-cs"/>
                </a:rPr>
                <a:t>2</a:t>
              </a:r>
              <a:endParaRPr lang="en-GB" sz="1050" kern="0" dirty="0">
                <a:latin typeface="Arial"/>
                <a:cs typeface="+mn-cs"/>
              </a:endParaRPr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1975596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kern="0" dirty="0">
                  <a:latin typeface="Arial"/>
                  <a:cs typeface="+mn-cs"/>
                </a:rPr>
                <a:t>3</a:t>
              </a:r>
              <a:endParaRPr lang="en-GB" sz="1050" kern="0" dirty="0">
                <a:latin typeface="Arial"/>
                <a:cs typeface="+mn-cs"/>
              </a:endParaRPr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2246123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kern="0" dirty="0">
                  <a:latin typeface="Arial"/>
                  <a:cs typeface="+mn-cs"/>
                </a:rPr>
                <a:t>4</a:t>
              </a:r>
              <a:endParaRPr lang="en-GB" sz="1050" kern="0" dirty="0">
                <a:latin typeface="Arial"/>
                <a:cs typeface="+mn-cs"/>
              </a:endParaRPr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2516650" y="2969084"/>
              <a:ext cx="268621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kern="0" dirty="0">
                  <a:latin typeface="Arial"/>
                  <a:cs typeface="+mn-cs"/>
                </a:rPr>
                <a:t>5</a:t>
              </a:r>
              <a:endParaRPr lang="en-GB" sz="1050" kern="0" dirty="0">
                <a:latin typeface="Arial"/>
                <a:cs typeface="+mn-cs"/>
              </a:endParaRPr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2785272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kern="0" dirty="0">
                  <a:latin typeface="Arial"/>
                  <a:cs typeface="+mn-cs"/>
                </a:rPr>
                <a:t>6</a:t>
              </a:r>
              <a:endParaRPr lang="en-GB" sz="1050" kern="0" dirty="0">
                <a:latin typeface="Arial"/>
                <a:cs typeface="+mn-cs"/>
              </a:endParaRPr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3055798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kern="0" dirty="0">
                  <a:latin typeface="Arial"/>
                  <a:cs typeface="+mn-cs"/>
                </a:rPr>
                <a:t>7</a:t>
              </a:r>
              <a:endParaRPr lang="en-GB" sz="1050" kern="0" dirty="0">
                <a:latin typeface="Arial"/>
                <a:cs typeface="+mn-cs"/>
              </a:endParaRPr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3326325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kern="0" dirty="0">
                  <a:latin typeface="Arial"/>
                  <a:cs typeface="+mn-cs"/>
                </a:rPr>
                <a:t>8</a:t>
              </a:r>
              <a:endParaRPr lang="en-GB" sz="1050" kern="0" dirty="0">
                <a:latin typeface="Arial"/>
                <a:cs typeface="+mn-cs"/>
              </a:endParaRPr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3596852" y="2969084"/>
              <a:ext cx="268622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kern="0" dirty="0">
                  <a:latin typeface="Arial"/>
                  <a:cs typeface="+mn-cs"/>
                </a:rPr>
                <a:t>9</a:t>
              </a:r>
              <a:endParaRPr lang="en-GB" sz="1050" kern="0" dirty="0">
                <a:latin typeface="Arial"/>
                <a:cs typeface="+mn-cs"/>
              </a:endParaRPr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3865475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kern="0" dirty="0">
                  <a:latin typeface="Arial"/>
                  <a:cs typeface="+mn-cs"/>
                </a:rPr>
                <a:t>10</a:t>
              </a:r>
              <a:endParaRPr lang="en-GB" sz="1050" kern="0" dirty="0">
                <a:latin typeface="Arial"/>
                <a:cs typeface="+mn-cs"/>
              </a:endParaRPr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4136002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kern="0" dirty="0">
                  <a:latin typeface="Arial"/>
                  <a:cs typeface="+mn-cs"/>
                </a:rPr>
                <a:t>11</a:t>
              </a:r>
              <a:endParaRPr lang="en-GB" sz="1050" kern="0" dirty="0">
                <a:latin typeface="Arial"/>
                <a:cs typeface="+mn-cs"/>
              </a:endParaRPr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4406529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kern="0" dirty="0">
                  <a:latin typeface="Arial"/>
                  <a:cs typeface="+mn-cs"/>
                </a:rPr>
                <a:t>12</a:t>
              </a:r>
              <a:endParaRPr lang="en-GB" sz="1050" kern="0" dirty="0">
                <a:latin typeface="Arial"/>
                <a:cs typeface="+mn-cs"/>
              </a:endParaRPr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4677056" y="2969084"/>
              <a:ext cx="268621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kern="0" dirty="0">
                  <a:latin typeface="Arial"/>
                  <a:cs typeface="+mn-cs"/>
                </a:rPr>
                <a:t>13</a:t>
              </a:r>
              <a:endParaRPr lang="en-GB" sz="1050" kern="0" dirty="0">
                <a:latin typeface="Arial"/>
                <a:cs typeface="+mn-cs"/>
              </a:endParaRPr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945677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kern="0" dirty="0">
                  <a:latin typeface="Arial"/>
                  <a:cs typeface="+mn-cs"/>
                </a:rPr>
                <a:t>14</a:t>
              </a:r>
              <a:endParaRPr lang="en-GB" sz="1050" kern="0" dirty="0">
                <a:latin typeface="Arial"/>
                <a:cs typeface="+mn-cs"/>
              </a:endParaRPr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5216204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kern="0" dirty="0">
                  <a:latin typeface="Arial"/>
                  <a:cs typeface="+mn-cs"/>
                </a:rPr>
                <a:t>15</a:t>
              </a:r>
              <a:endParaRPr lang="en-GB" sz="1050" kern="0" dirty="0">
                <a:latin typeface="Arial"/>
                <a:cs typeface="+mn-cs"/>
              </a:endParaRPr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5486731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kern="0" dirty="0">
                  <a:latin typeface="Arial"/>
                  <a:cs typeface="+mn-cs"/>
                </a:rPr>
                <a:t>16</a:t>
              </a:r>
              <a:endParaRPr lang="en-GB" sz="1050" kern="0" dirty="0">
                <a:latin typeface="Arial"/>
                <a:cs typeface="+mn-cs"/>
              </a:endParaRPr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5757258" y="2969084"/>
              <a:ext cx="268622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kern="0" dirty="0">
                  <a:latin typeface="Arial"/>
                  <a:cs typeface="+mn-cs"/>
                </a:rPr>
                <a:t>17</a:t>
              </a:r>
              <a:endParaRPr lang="en-GB" sz="1050" kern="0" dirty="0">
                <a:latin typeface="Arial"/>
                <a:cs typeface="+mn-cs"/>
              </a:endParaRPr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6025880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kern="0" dirty="0">
                  <a:latin typeface="Arial"/>
                  <a:cs typeface="+mn-cs"/>
                </a:rPr>
                <a:t>18</a:t>
              </a:r>
              <a:endParaRPr lang="en-GB" sz="1050" kern="0" dirty="0">
                <a:latin typeface="Arial"/>
                <a:cs typeface="+mn-cs"/>
              </a:endParaRPr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6296407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kern="0" dirty="0">
                  <a:latin typeface="Arial"/>
                  <a:cs typeface="+mn-cs"/>
                </a:rPr>
                <a:t>19</a:t>
              </a:r>
              <a:endParaRPr lang="en-GB" sz="1050" kern="0" dirty="0">
                <a:latin typeface="Arial"/>
                <a:cs typeface="+mn-cs"/>
              </a:endParaRPr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6566934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kern="0" dirty="0">
                  <a:latin typeface="Arial"/>
                  <a:cs typeface="+mn-cs"/>
                </a:rPr>
                <a:t>20</a:t>
              </a:r>
              <a:endParaRPr lang="en-GB" sz="1050" kern="0" dirty="0">
                <a:latin typeface="Arial"/>
                <a:cs typeface="+mn-cs"/>
              </a:endParaRPr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6837461" y="2969084"/>
              <a:ext cx="268621" cy="432052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kern="0" dirty="0">
                  <a:solidFill>
                    <a:schemeClr val="bg1"/>
                  </a:solidFill>
                  <a:latin typeface="Arial"/>
                  <a:cs typeface="+mn-cs"/>
                </a:rPr>
                <a:t>21</a:t>
              </a:r>
              <a:endParaRPr lang="en-GB" sz="1050" kern="0" dirty="0">
                <a:solidFill>
                  <a:schemeClr val="bg1"/>
                </a:solidFill>
                <a:latin typeface="Arial"/>
                <a:cs typeface="+mn-cs"/>
              </a:endParaRPr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7106082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kern="0" dirty="0">
                  <a:latin typeface="Arial"/>
                  <a:cs typeface="+mn-cs"/>
                </a:rPr>
                <a:t>22</a:t>
              </a:r>
              <a:endParaRPr lang="en-GB" sz="1050" kern="0" dirty="0">
                <a:latin typeface="Arial"/>
                <a:cs typeface="+mn-cs"/>
              </a:endParaRPr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7376609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kern="0" dirty="0">
                  <a:latin typeface="Arial"/>
                  <a:cs typeface="+mn-cs"/>
                </a:rPr>
                <a:t>23</a:t>
              </a:r>
              <a:endParaRPr lang="en-GB" sz="1050" kern="0" dirty="0">
                <a:latin typeface="Arial"/>
                <a:cs typeface="+mn-cs"/>
              </a:endParaRPr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7647136" y="2969084"/>
              <a:ext cx="268622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kern="0" dirty="0">
                  <a:latin typeface="Arial"/>
                  <a:cs typeface="+mn-cs"/>
                </a:rPr>
                <a:t>24</a:t>
              </a:r>
              <a:endParaRPr lang="en-GB" sz="1050" kern="0" dirty="0">
                <a:latin typeface="Arial"/>
                <a:cs typeface="+mn-cs"/>
              </a:endParaRPr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7915759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kern="0" dirty="0">
                  <a:latin typeface="Arial"/>
                  <a:cs typeface="+mn-cs"/>
                </a:rPr>
                <a:t>25</a:t>
              </a:r>
              <a:endParaRPr lang="en-GB" sz="1050" kern="0" dirty="0">
                <a:latin typeface="Arial"/>
                <a:cs typeface="+mn-cs"/>
              </a:endParaRPr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8186286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kern="0" dirty="0">
                  <a:latin typeface="Arial"/>
                  <a:cs typeface="+mn-cs"/>
                </a:rPr>
                <a:t>26</a:t>
              </a:r>
              <a:endParaRPr lang="en-GB" sz="1050" kern="0" dirty="0">
                <a:latin typeface="Arial"/>
                <a:cs typeface="+mn-cs"/>
              </a:endParaRPr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8456813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kern="0" dirty="0">
                  <a:latin typeface="Arial"/>
                  <a:cs typeface="+mn-cs"/>
                </a:rPr>
                <a:t>27</a:t>
              </a:r>
              <a:endParaRPr lang="en-GB" sz="1050" kern="0" dirty="0">
                <a:latin typeface="Arial"/>
                <a:cs typeface="+mn-cs"/>
              </a:endParaRPr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8727340" y="2969084"/>
              <a:ext cx="268621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kern="0" dirty="0">
                  <a:latin typeface="Arial"/>
                  <a:cs typeface="+mn-cs"/>
                </a:rPr>
                <a:t>28</a:t>
              </a:r>
              <a:endParaRPr lang="en-GB" sz="1050" kern="0" dirty="0">
                <a:latin typeface="Arial"/>
                <a:cs typeface="+mn-cs"/>
              </a:endParaRPr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8995961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kern="0" dirty="0">
                  <a:latin typeface="Arial"/>
                  <a:cs typeface="+mn-cs"/>
                </a:rPr>
                <a:t>29</a:t>
              </a:r>
              <a:endParaRPr lang="en-GB" sz="1050" kern="0" dirty="0">
                <a:latin typeface="Arial"/>
                <a:cs typeface="+mn-cs"/>
              </a:endParaRPr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9266488" y="2969084"/>
              <a:ext cx="270527" cy="432052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kern="0" dirty="0">
                  <a:latin typeface="Arial"/>
                  <a:cs typeface="+mn-cs"/>
                </a:rPr>
                <a:t>30</a:t>
              </a:r>
              <a:endParaRPr lang="en-GB" sz="1050" kern="0" dirty="0">
                <a:latin typeface="Arial"/>
                <a:cs typeface="+mn-cs"/>
              </a:endParaRPr>
            </a:p>
          </p:txBody>
        </p:sp>
      </p:grpSp>
      <p:cxnSp>
        <p:nvCxnSpPr>
          <p:cNvPr id="417" name="Straight Arrow Connector 416"/>
          <p:cNvCxnSpPr>
            <a:cxnSpLocks noChangeShapeType="1"/>
          </p:cNvCxnSpPr>
          <p:nvPr/>
        </p:nvCxnSpPr>
        <p:spPr bwMode="auto">
          <a:xfrm flipH="1">
            <a:off x="5810250" y="3830638"/>
            <a:ext cx="223838" cy="336550"/>
          </a:xfrm>
          <a:prstGeom prst="straightConnector1">
            <a:avLst/>
          </a:prstGeom>
          <a:noFill/>
          <a:ln w="9525" algn="ctr">
            <a:solidFill>
              <a:srgbClr val="89AD00"/>
            </a:solidFill>
            <a:round/>
            <a:headEnd/>
            <a:tailEnd type="arrow" w="med" len="med"/>
          </a:ln>
        </p:spPr>
      </p:cxnSp>
      <p:sp>
        <p:nvSpPr>
          <p:cNvPr id="418" name="Left Brace 417"/>
          <p:cNvSpPr/>
          <p:nvPr/>
        </p:nvSpPr>
        <p:spPr>
          <a:xfrm rot="5400000" flipV="1">
            <a:off x="1762125" y="3033713"/>
            <a:ext cx="225425" cy="1800225"/>
          </a:xfrm>
          <a:prstGeom prst="leftBrace">
            <a:avLst>
              <a:gd name="adj1" fmla="val 39890"/>
              <a:gd name="adj2" fmla="val 50000"/>
            </a:avLst>
          </a:prstGeom>
          <a:noFill/>
          <a:ln w="9525" cap="flat" cmpd="sng" algn="ctr">
            <a:solidFill>
              <a:srgbClr val="FF9933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419" name="TextBox 418"/>
          <p:cNvSpPr txBox="1"/>
          <p:nvPr/>
        </p:nvSpPr>
        <p:spPr bwMode="auto">
          <a:xfrm>
            <a:off x="971550" y="3509963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M = 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  <p:bldP spid="349" grpId="0" animBg="1"/>
      <p:bldP spid="350" grpId="0"/>
      <p:bldP spid="418" grpId="0" animBg="1"/>
      <p:bldP spid="4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Vector Addition with Blocks and Threads</a:t>
            </a:r>
            <a:endParaRPr lang="en-GB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387350" y="4006850"/>
            <a:ext cx="8369300" cy="2309813"/>
          </a:xfrm>
        </p:spPr>
        <p:txBody>
          <a:bodyPr/>
          <a:lstStyle/>
          <a:p>
            <a:pPr lvl="1"/>
            <a:endParaRPr lang="en-GB" smtClean="0">
              <a:solidFill>
                <a:srgbClr val="FFFFFF"/>
              </a:solidFill>
            </a:endParaRPr>
          </a:p>
          <a:p>
            <a:pPr lvl="1"/>
            <a:endParaRPr lang="en-GB" smtClean="0">
              <a:solidFill>
                <a:srgbClr val="FFFFFF"/>
              </a:solidFill>
            </a:endParaRPr>
          </a:p>
          <a:p>
            <a:pPr lvl="1"/>
            <a:endParaRPr lang="en-GB" smtClean="0">
              <a:solidFill>
                <a:srgbClr val="FFFFFF"/>
              </a:solidFill>
            </a:endParaRPr>
          </a:p>
          <a:p>
            <a:r>
              <a:rPr lang="en-GB" smtClean="0"/>
              <a:t>What changes need to be made in </a:t>
            </a:r>
            <a:r>
              <a:rPr lang="en-GB" sz="2000" b="1" smtClean="0">
                <a:latin typeface="Courier New" pitchFamily="49" charset="0"/>
                <a:cs typeface="Courier New" pitchFamily="49" charset="0"/>
              </a:rPr>
              <a:t>main()</a:t>
            </a:r>
            <a:r>
              <a:rPr lang="en-GB" smtClean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7350" y="1600200"/>
            <a:ext cx="8369300" cy="23082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Use the built-in variable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 smtClean="0"/>
              <a:t>for threads per block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index =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2000" b="1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600" dirty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Combined version of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add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GB" dirty="0" smtClean="0"/>
              <a:t> to use parallel threads </a:t>
            </a:r>
            <a:r>
              <a:rPr lang="en-GB" i="1" dirty="0" smtClean="0"/>
              <a:t>and</a:t>
            </a:r>
            <a:r>
              <a:rPr lang="en-GB" dirty="0" smtClean="0"/>
              <a:t> parallel blocks</a:t>
            </a:r>
            <a:endParaRPr lang="en-GB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add"/>
          <p:cNvSpPr txBox="1"/>
          <p:nvPr/>
        </p:nvSpPr>
        <p:spPr bwMode="auto">
          <a:xfrm>
            <a:off x="1062038" y="3990975"/>
            <a:ext cx="796607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20000"/>
              </a:spcBef>
              <a:buSzPct val="100000"/>
              <a:defRPr/>
            </a:pPr>
            <a:r>
              <a:rPr lang="en-GB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</a:t>
            </a:r>
            <a:r>
              <a:rPr lang="en-GB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*a, </a:t>
            </a:r>
            <a:r>
              <a:rPr lang="en-GB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*b, </a:t>
            </a:r>
            <a:r>
              <a:rPr lang="en-GB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*c) 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spcBef>
                <a:spcPct val="20000"/>
              </a:spcBef>
              <a:buSzPct val="100000"/>
              <a:defRPr/>
            </a:pPr>
            <a:r>
              <a:rPr lang="en-GB" b="1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b="1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index =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*</a:t>
            </a:r>
            <a:r>
              <a:rPr lang="en-GB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ct val="20000"/>
              </a:spcBef>
              <a:buSzPct val="100000"/>
              <a:defRPr/>
            </a:pPr>
            <a:r>
              <a:rPr lang="en-GB" b="1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   c[index] 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a[index] 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+ 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b[index];</a:t>
            </a:r>
            <a:endParaRPr lang="en-GB" b="1" kern="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20000"/>
              </a:spcBef>
              <a:buSzPct val="100000"/>
              <a:defRPr/>
            </a:pPr>
            <a:r>
              <a:rPr lang="en-GB" b="1" kern="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868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Addition with Blocks and </a:t>
            </a:r>
            <a:r>
              <a:rPr lang="en-GB" dirty="0" smtClean="0"/>
              <a:t>Threads: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main()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343025"/>
            <a:ext cx="9144000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/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600" b="1" kern="0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#define N (2048*2048)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   #define THREADS_PER_BLOCK 512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6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 smtClean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main(void) {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 smtClean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*a, *b, *c;	</a:t>
            </a: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600" b="1" i="1" kern="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host copies of a, b, c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 smtClean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, *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, *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600" b="1" i="1" kern="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device copies of a, b, c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 smtClean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size = N * </a:t>
            </a:r>
            <a:r>
              <a:rPr lang="en-GB" sz="16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GB" sz="1600" b="1" i="1" kern="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       // </a:t>
            </a:r>
            <a:r>
              <a:rPr lang="en-GB" sz="1600" b="1" i="1" kern="0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Alloc</a:t>
            </a: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space for device copies of a, b, c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((</a:t>
            </a:r>
            <a:r>
              <a:rPr lang="en-GB" sz="16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600" b="1" kern="0" dirty="0" smtClean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**)&amp;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, size);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((</a:t>
            </a:r>
            <a:r>
              <a:rPr lang="en-GB" sz="16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**)&amp;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, size);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((</a:t>
            </a:r>
            <a:r>
              <a:rPr lang="en-GB" sz="16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**)&amp;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, size);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GB" sz="1600" b="1" kern="0" dirty="0" smtClean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       // </a:t>
            </a:r>
            <a:r>
              <a:rPr lang="en-GB" sz="1600" b="1" i="1" kern="0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Alloc</a:t>
            </a: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space for host copies of a, b, c and setup input values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       a = (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*)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malloc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(size); 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random_ints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(a, N);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       b = (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*)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malloc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(size); 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random_ints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(b, N);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       c = (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*)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malloc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(size);</a:t>
            </a:r>
            <a:endParaRPr lang="en-GB" sz="1600" b="1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274638"/>
            <a:ext cx="87757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Addition with Blocks and </a:t>
            </a:r>
            <a:r>
              <a:rPr lang="en-GB" dirty="0" smtClean="0"/>
              <a:t>Threads: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main()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533525"/>
            <a:ext cx="91440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/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Copy inputs to device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, a, size, 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, b, size, 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1600" b="1" kern="0" dirty="0" smtClean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       // Launch add() kernel on GPU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       add&lt;&lt;&lt;</a:t>
            </a:r>
            <a:r>
              <a:rPr lang="en-GB" sz="1600" b="1" kern="0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N/THREADS_PER_BLOCK</a:t>
            </a: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600" b="1" kern="0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THREADS_PER_BLOCK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&gt;&gt;&gt;(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1600" b="1" i="1" kern="0" dirty="0" smtClean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       // Copy result back to host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(c, 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, size, 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cudaMemcpyDeviceToHost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1600" b="1" i="1" kern="0" dirty="0" smtClean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       // </a:t>
            </a:r>
            <a:r>
              <a:rPr lang="en-GB" sz="1600" b="1" i="1" kern="0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Cleanup</a:t>
            </a:r>
            <a:endParaRPr lang="en-GB" sz="1600" b="1" i="1" kern="0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       free(a); free(b); free(c);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kern="0" dirty="0" err="1" smtClean="0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0;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   }</a:t>
            </a:r>
            <a:endParaRPr lang="en-GB" sz="1600" b="1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Handling Arbitrary Vector Sizes</a:t>
            </a:r>
            <a:endParaRPr lang="en-GB" sz="280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774700" y="4006850"/>
            <a:ext cx="8369300" cy="2309813"/>
          </a:xfrm>
        </p:spPr>
        <p:txBody>
          <a:bodyPr rtlCol="0">
            <a:normAutofit lnSpcReduction="10000"/>
          </a:bodyPr>
          <a:lstStyle/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Update the kernel launch: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	add&lt;&lt;&lt;</a:t>
            </a:r>
            <a:r>
              <a:rPr lang="en-GB" sz="1800" b="1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(N + M-1) / M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,M&gt;&gt;&gt;(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800" b="1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GB" sz="1800" b="1" dirty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4700" y="1600200"/>
            <a:ext cx="8369300" cy="2308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Typical problems are not friendly multiples of 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blockDim.x</a:t>
            </a:r>
            <a:endParaRPr lang="en-GB" sz="1800" b="1" dirty="0">
              <a:solidFill>
                <a:schemeClr val="accent6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Avoid accessing beyond the end of the arrays:</a:t>
            </a:r>
            <a:endParaRPr lang="en-GB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add"/>
          <p:cNvSpPr txBox="1"/>
          <p:nvPr/>
        </p:nvSpPr>
        <p:spPr bwMode="auto">
          <a:xfrm>
            <a:off x="1219200" y="3446463"/>
            <a:ext cx="7140575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20000"/>
              </a:spcBef>
              <a:buSzPct val="100000"/>
              <a:defRPr/>
            </a:pPr>
            <a:r>
              <a:rPr lang="en-GB" sz="1600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</a:t>
            </a: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sz="16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*a,</a:t>
            </a: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*b,</a:t>
            </a: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*c,</a:t>
            </a: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n) {</a:t>
            </a:r>
            <a:endParaRPr lang="en-GB" sz="1600" b="1" kern="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20000"/>
              </a:spcBef>
              <a:buSzPct val="100000"/>
              <a:defRPr/>
            </a:pPr>
            <a:r>
              <a:rPr lang="en-GB" sz="1600" b="1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1600" b="1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dirty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index = </a:t>
            </a:r>
            <a:r>
              <a:rPr lang="en-GB" sz="1600" b="1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sz="1600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16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ct val="20000"/>
              </a:spcBef>
              <a:buSzPct val="100000"/>
              <a:defRPr/>
            </a:pPr>
            <a:r>
              <a:rPr lang="en-GB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   if (index &lt; n)</a:t>
            </a:r>
            <a:endParaRPr lang="en-GB" sz="16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20000"/>
              </a:spcBef>
              <a:buSzPct val="100000"/>
              <a:defRPr/>
            </a:pP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        c[index] 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a[index] 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+ 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b[index];</a:t>
            </a:r>
            <a:endParaRPr lang="en-GB" sz="1600" b="1" kern="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20000"/>
              </a:spcBef>
              <a:buSzPct val="100000"/>
              <a:defRPr/>
            </a:pP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Why Bother with Threads?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mtClean="0"/>
              <a:t>Threads seem unnecessary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mtClean="0"/>
              <a:t>They add a level of complexity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mtClean="0"/>
              <a:t>What do we gain?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mtClean="0"/>
              <a:t>Unlike parallel blocks, threads have mechanisms to: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mtClean="0"/>
              <a:t>Communicate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mtClean="0"/>
              <a:t>Synchronize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mtClean="0"/>
              <a:t>To look closer, we need a new example…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70800" cy="650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Launching </a:t>
            </a:r>
            <a:r>
              <a:rPr lang="en-GB" dirty="0"/>
              <a:t>parallel </a:t>
            </a:r>
            <a:r>
              <a:rPr lang="en-GB" dirty="0" smtClean="0"/>
              <a:t>kernels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Launch 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GB" dirty="0" smtClean="0"/>
              <a:t> copies of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add()</a:t>
            </a:r>
            <a:r>
              <a:rPr lang="en-GB" b="1" dirty="0" smtClean="0"/>
              <a:t> </a:t>
            </a:r>
            <a:r>
              <a:rPr lang="en-GB" dirty="0" smtClean="0"/>
              <a:t>with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add&lt;&lt;&lt;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N/M,M&gt;&gt;&gt;(…);</a:t>
            </a:r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Use 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800" dirty="0">
                <a:solidFill>
                  <a:schemeClr val="accent6"/>
                </a:solidFill>
              </a:rPr>
              <a:t> </a:t>
            </a:r>
            <a:r>
              <a:rPr lang="en-GB" dirty="0" smtClean="0"/>
              <a:t>to access block index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/>
              <a:t>Use 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800" dirty="0" smtClean="0">
                <a:solidFill>
                  <a:schemeClr val="accent2"/>
                </a:solidFill>
              </a:rPr>
              <a:t> </a:t>
            </a:r>
            <a:r>
              <a:rPr lang="en-GB" dirty="0"/>
              <a:t>to access </a:t>
            </a:r>
            <a:r>
              <a:rPr lang="en-GB" dirty="0" smtClean="0"/>
              <a:t>thread index within block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Allocate elements to threads: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600" dirty="0" smtClean="0">
              <a:solidFill>
                <a:srgbClr val="8AAD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b="1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index =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2000" b="1" dirty="0" err="1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 bwMode="auto">
          <a:xfrm>
            <a:off x="722313" y="4406900"/>
            <a:ext cx="54244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73B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16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32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49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6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kern="0" dirty="0" smtClean="0">
                <a:latin typeface="Trebuchet MS" pitchFamily="34" charset="0"/>
              </a:rPr>
              <a:t>Cooperating Threads</a:t>
            </a:r>
            <a:endParaRPr lang="en-GB" kern="0" dirty="0">
              <a:latin typeface="Trebuchet MS" pitchFamily="34" charset="0"/>
            </a:endParaRPr>
          </a:p>
        </p:txBody>
      </p:sp>
      <p:cxnSp>
        <p:nvCxnSpPr>
          <p:cNvPr id="69634" name="Straight Connector 55"/>
          <p:cNvCxnSpPr>
            <a:cxnSpLocks noChangeShapeType="1"/>
          </p:cNvCxnSpPr>
          <p:nvPr/>
        </p:nvCxnSpPr>
        <p:spPr bwMode="auto">
          <a:xfrm>
            <a:off x="6443663" y="1512888"/>
            <a:ext cx="3175" cy="3514725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69635" name="Straight Connector 56"/>
          <p:cNvCxnSpPr>
            <a:cxnSpLocks noChangeShapeType="1"/>
          </p:cNvCxnSpPr>
          <p:nvPr/>
        </p:nvCxnSpPr>
        <p:spPr bwMode="auto">
          <a:xfrm>
            <a:off x="6446838" y="1497013"/>
            <a:ext cx="338137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69636" name="Straight Connector 57"/>
          <p:cNvCxnSpPr>
            <a:cxnSpLocks noChangeShapeType="1"/>
          </p:cNvCxnSpPr>
          <p:nvPr/>
        </p:nvCxnSpPr>
        <p:spPr bwMode="auto">
          <a:xfrm>
            <a:off x="4422775" y="1689100"/>
            <a:ext cx="2024063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sp>
        <p:nvSpPr>
          <p:cNvPr id="59" name="AutoShape 14"/>
          <p:cNvSpPr>
            <a:spLocks noChangeArrowheads="1"/>
          </p:cNvSpPr>
          <p:nvPr/>
        </p:nvSpPr>
        <p:spPr bwMode="ltGray">
          <a:xfrm>
            <a:off x="6784975" y="1296988"/>
            <a:ext cx="2243138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Heterogeneous Computing</a:t>
            </a:r>
            <a:r>
              <a:rPr lang="en-US" sz="9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 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0" name="AutoShape 14"/>
          <p:cNvSpPr>
            <a:spLocks noChangeArrowheads="1"/>
          </p:cNvSpPr>
          <p:nvPr/>
        </p:nvSpPr>
        <p:spPr bwMode="ltGray">
          <a:xfrm>
            <a:off x="6784975" y="1738313"/>
            <a:ext cx="2243138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Blocks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1" name="AutoShape 14"/>
          <p:cNvSpPr>
            <a:spLocks noChangeArrowheads="1"/>
          </p:cNvSpPr>
          <p:nvPr/>
        </p:nvSpPr>
        <p:spPr bwMode="ltGray">
          <a:xfrm>
            <a:off x="6784975" y="2179638"/>
            <a:ext cx="2243138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Threads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2" name="AutoShape 14"/>
          <p:cNvSpPr>
            <a:spLocks noChangeArrowheads="1"/>
          </p:cNvSpPr>
          <p:nvPr/>
        </p:nvSpPr>
        <p:spPr bwMode="ltGray">
          <a:xfrm>
            <a:off x="6784975" y="2620963"/>
            <a:ext cx="2243138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Indexing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3" name="AutoShape 14"/>
          <p:cNvSpPr>
            <a:spLocks noChangeArrowheads="1"/>
          </p:cNvSpPr>
          <p:nvPr/>
        </p:nvSpPr>
        <p:spPr bwMode="auto">
          <a:xfrm>
            <a:off x="6784975" y="3062288"/>
            <a:ext cx="2243138" cy="40005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Shared memory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4" name="AutoShape 14"/>
          <p:cNvSpPr>
            <a:spLocks noChangeArrowheads="1"/>
          </p:cNvSpPr>
          <p:nvPr/>
        </p:nvSpPr>
        <p:spPr bwMode="auto">
          <a:xfrm>
            <a:off x="6784975" y="3503613"/>
            <a:ext cx="2243138" cy="40005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__</a:t>
            </a:r>
            <a:r>
              <a:rPr lang="en-US" sz="1400" kern="0" dirty="0" err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syncthreads</a:t>
            </a: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()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5" name="AutoShape 14"/>
          <p:cNvSpPr>
            <a:spLocks noChangeArrowheads="1"/>
          </p:cNvSpPr>
          <p:nvPr/>
        </p:nvSpPr>
        <p:spPr bwMode="ltGray">
          <a:xfrm>
            <a:off x="6784975" y="3944938"/>
            <a:ext cx="2243138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Asynchronous operation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6" name="AutoShape 14"/>
          <p:cNvSpPr>
            <a:spLocks noChangeArrowheads="1"/>
          </p:cNvSpPr>
          <p:nvPr/>
        </p:nvSpPr>
        <p:spPr bwMode="ltGray">
          <a:xfrm>
            <a:off x="6784975" y="4386263"/>
            <a:ext cx="2243138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Handling errors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7" name="AutoShape 14"/>
          <p:cNvSpPr>
            <a:spLocks noChangeArrowheads="1"/>
          </p:cNvSpPr>
          <p:nvPr/>
        </p:nvSpPr>
        <p:spPr bwMode="ltGray">
          <a:xfrm>
            <a:off x="6784975" y="4827588"/>
            <a:ext cx="2243138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Managing devices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8" name="TextBox 67"/>
          <p:cNvSpPr txBox="1"/>
          <p:nvPr/>
        </p:nvSpPr>
        <p:spPr bwMode="auto">
          <a:xfrm>
            <a:off x="4346575" y="1231900"/>
            <a:ext cx="1682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kern="0" dirty="0">
                <a:solidFill>
                  <a:srgbClr val="8AAD00">
                    <a:lumMod val="50000"/>
                  </a:srgbClr>
                </a:solidFill>
                <a:latin typeface="Trebuchet MS" pitchFamily="34" charset="0"/>
                <a:cs typeface="+mn-cs"/>
              </a:rPr>
              <a:t>CONCEPTS</a:t>
            </a:r>
          </a:p>
        </p:txBody>
      </p:sp>
      <p:cxnSp>
        <p:nvCxnSpPr>
          <p:cNvPr id="69647" name="Straight Connector 68"/>
          <p:cNvCxnSpPr>
            <a:cxnSpLocks noChangeShapeType="1"/>
          </p:cNvCxnSpPr>
          <p:nvPr/>
        </p:nvCxnSpPr>
        <p:spPr bwMode="auto">
          <a:xfrm>
            <a:off x="6445250" y="2379663"/>
            <a:ext cx="338138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69648" name="Straight Connector 69"/>
          <p:cNvCxnSpPr>
            <a:cxnSpLocks noChangeShapeType="1"/>
          </p:cNvCxnSpPr>
          <p:nvPr/>
        </p:nvCxnSpPr>
        <p:spPr bwMode="auto">
          <a:xfrm>
            <a:off x="6446838" y="1952625"/>
            <a:ext cx="338137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69649" name="Straight Connector 70"/>
          <p:cNvCxnSpPr>
            <a:cxnSpLocks noChangeShapeType="1"/>
          </p:cNvCxnSpPr>
          <p:nvPr/>
        </p:nvCxnSpPr>
        <p:spPr bwMode="auto">
          <a:xfrm>
            <a:off x="6445250" y="2820988"/>
            <a:ext cx="338138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69650" name="Straight Connector 71"/>
          <p:cNvCxnSpPr>
            <a:cxnSpLocks noChangeShapeType="1"/>
          </p:cNvCxnSpPr>
          <p:nvPr/>
        </p:nvCxnSpPr>
        <p:spPr bwMode="auto">
          <a:xfrm>
            <a:off x="6446838" y="3262313"/>
            <a:ext cx="338137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69651" name="Straight Connector 72"/>
          <p:cNvCxnSpPr>
            <a:cxnSpLocks noChangeShapeType="1"/>
          </p:cNvCxnSpPr>
          <p:nvPr/>
        </p:nvCxnSpPr>
        <p:spPr bwMode="auto">
          <a:xfrm>
            <a:off x="6446838" y="3703638"/>
            <a:ext cx="338137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69652" name="Straight Connector 73"/>
          <p:cNvCxnSpPr>
            <a:cxnSpLocks noChangeShapeType="1"/>
          </p:cNvCxnSpPr>
          <p:nvPr/>
        </p:nvCxnSpPr>
        <p:spPr bwMode="auto">
          <a:xfrm>
            <a:off x="6446838" y="4144963"/>
            <a:ext cx="338137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69653" name="Straight Connector 74"/>
          <p:cNvCxnSpPr>
            <a:cxnSpLocks noChangeShapeType="1"/>
          </p:cNvCxnSpPr>
          <p:nvPr/>
        </p:nvCxnSpPr>
        <p:spPr bwMode="auto">
          <a:xfrm>
            <a:off x="6446838" y="4586288"/>
            <a:ext cx="338137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69654" name="Straight Connector 75"/>
          <p:cNvCxnSpPr>
            <a:cxnSpLocks noChangeShapeType="1"/>
          </p:cNvCxnSpPr>
          <p:nvPr/>
        </p:nvCxnSpPr>
        <p:spPr bwMode="auto">
          <a:xfrm>
            <a:off x="6446838" y="5027613"/>
            <a:ext cx="338137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1D Stencil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457200" y="1600200"/>
            <a:ext cx="8229600" cy="3532188"/>
          </a:xfrm>
        </p:spPr>
        <p:txBody>
          <a:bodyPr/>
          <a:lstStyle/>
          <a:p>
            <a:r>
              <a:rPr lang="en-GB" sz="2800" smtClean="0"/>
              <a:t>Consider applying a 1D stencil to a 1D array of elements</a:t>
            </a:r>
          </a:p>
          <a:p>
            <a:pPr lvl="1"/>
            <a:r>
              <a:rPr lang="en-GB" sz="2400" smtClean="0"/>
              <a:t>Each output element is the sum of input elements within a radius</a:t>
            </a:r>
          </a:p>
          <a:p>
            <a:endParaRPr lang="en-GB" sz="2800" smtClean="0"/>
          </a:p>
          <a:p>
            <a:r>
              <a:rPr lang="en-GB" sz="2800" smtClean="0"/>
              <a:t>If radius is 3, then each output element is the sum of 7 input elements: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</a:p>
        </p:txBody>
      </p:sp>
      <p:sp>
        <p:nvSpPr>
          <p:cNvPr id="96" name="Cube 95"/>
          <p:cNvSpPr>
            <a:spLocks noChangeAspect="1"/>
          </p:cNvSpPr>
          <p:nvPr/>
        </p:nvSpPr>
        <p:spPr>
          <a:xfrm>
            <a:off x="3325813" y="5181600"/>
            <a:ext cx="274637" cy="273050"/>
          </a:xfrm>
          <a:prstGeom prst="cube">
            <a:avLst/>
          </a:prstGeom>
          <a:gradFill rotWithShape="1">
            <a:gsLst>
              <a:gs pos="0">
                <a:srgbClr val="8AAD00">
                  <a:shade val="51000"/>
                  <a:satMod val="130000"/>
                </a:srgbClr>
              </a:gs>
              <a:gs pos="80000">
                <a:srgbClr val="8AAD00">
                  <a:shade val="93000"/>
                  <a:satMod val="130000"/>
                </a:srgbClr>
              </a:gs>
              <a:gs pos="100000">
                <a:srgbClr val="8AAD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7" name="Cube 96"/>
          <p:cNvSpPr>
            <a:spLocks noChangeAspect="1"/>
          </p:cNvSpPr>
          <p:nvPr/>
        </p:nvSpPr>
        <p:spPr>
          <a:xfrm>
            <a:off x="3602038" y="5181600"/>
            <a:ext cx="274637" cy="273050"/>
          </a:xfrm>
          <a:prstGeom prst="cube">
            <a:avLst/>
          </a:prstGeom>
          <a:gradFill rotWithShape="1">
            <a:gsLst>
              <a:gs pos="0">
                <a:srgbClr val="8AAD00">
                  <a:shade val="51000"/>
                  <a:satMod val="130000"/>
                </a:srgbClr>
              </a:gs>
              <a:gs pos="80000">
                <a:srgbClr val="8AAD00">
                  <a:shade val="93000"/>
                  <a:satMod val="130000"/>
                </a:srgbClr>
              </a:gs>
              <a:gs pos="100000">
                <a:srgbClr val="8AAD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8" name="Cube 97"/>
          <p:cNvSpPr>
            <a:spLocks noChangeAspect="1"/>
          </p:cNvSpPr>
          <p:nvPr/>
        </p:nvSpPr>
        <p:spPr>
          <a:xfrm>
            <a:off x="3878263" y="5181600"/>
            <a:ext cx="274637" cy="273050"/>
          </a:xfrm>
          <a:prstGeom prst="cube">
            <a:avLst/>
          </a:prstGeom>
          <a:gradFill rotWithShape="1">
            <a:gsLst>
              <a:gs pos="0">
                <a:srgbClr val="8AAD00">
                  <a:shade val="51000"/>
                  <a:satMod val="130000"/>
                </a:srgbClr>
              </a:gs>
              <a:gs pos="80000">
                <a:srgbClr val="8AAD00">
                  <a:shade val="93000"/>
                  <a:satMod val="130000"/>
                </a:srgbClr>
              </a:gs>
              <a:gs pos="100000">
                <a:srgbClr val="8AAD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9" name="Cube 98"/>
          <p:cNvSpPr>
            <a:spLocks noChangeAspect="1"/>
          </p:cNvSpPr>
          <p:nvPr/>
        </p:nvSpPr>
        <p:spPr>
          <a:xfrm>
            <a:off x="4152900" y="5181600"/>
            <a:ext cx="276225" cy="273050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0" name="Cube 99"/>
          <p:cNvSpPr>
            <a:spLocks noChangeAspect="1"/>
          </p:cNvSpPr>
          <p:nvPr/>
        </p:nvSpPr>
        <p:spPr>
          <a:xfrm>
            <a:off x="4429125" y="5181600"/>
            <a:ext cx="276225" cy="273050"/>
          </a:xfrm>
          <a:prstGeom prst="cube">
            <a:avLst/>
          </a:prstGeom>
          <a:gradFill rotWithShape="1">
            <a:gsLst>
              <a:gs pos="0">
                <a:srgbClr val="8AAD00">
                  <a:shade val="51000"/>
                  <a:satMod val="130000"/>
                </a:srgbClr>
              </a:gs>
              <a:gs pos="80000">
                <a:srgbClr val="8AAD00">
                  <a:shade val="93000"/>
                  <a:satMod val="130000"/>
                </a:srgbClr>
              </a:gs>
              <a:gs pos="100000">
                <a:srgbClr val="8AAD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1" name="Cube 100"/>
          <p:cNvSpPr>
            <a:spLocks noChangeAspect="1"/>
          </p:cNvSpPr>
          <p:nvPr/>
        </p:nvSpPr>
        <p:spPr>
          <a:xfrm>
            <a:off x="4705350" y="5181600"/>
            <a:ext cx="276225" cy="273050"/>
          </a:xfrm>
          <a:prstGeom prst="cube">
            <a:avLst/>
          </a:prstGeom>
          <a:gradFill rotWithShape="1">
            <a:gsLst>
              <a:gs pos="0">
                <a:srgbClr val="8AAD00">
                  <a:shade val="51000"/>
                  <a:satMod val="130000"/>
                </a:srgbClr>
              </a:gs>
              <a:gs pos="80000">
                <a:srgbClr val="8AAD00">
                  <a:shade val="93000"/>
                  <a:satMod val="130000"/>
                </a:srgbClr>
              </a:gs>
              <a:gs pos="100000">
                <a:srgbClr val="8AAD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2" name="Cube 101"/>
          <p:cNvSpPr>
            <a:spLocks noChangeAspect="1"/>
          </p:cNvSpPr>
          <p:nvPr/>
        </p:nvSpPr>
        <p:spPr>
          <a:xfrm>
            <a:off x="4981575" y="5181600"/>
            <a:ext cx="276225" cy="273050"/>
          </a:xfrm>
          <a:prstGeom prst="cube">
            <a:avLst/>
          </a:prstGeom>
          <a:gradFill rotWithShape="1">
            <a:gsLst>
              <a:gs pos="0">
                <a:srgbClr val="8AAD00">
                  <a:shade val="51000"/>
                  <a:satMod val="130000"/>
                </a:srgbClr>
              </a:gs>
              <a:gs pos="80000">
                <a:srgbClr val="8AAD00">
                  <a:shade val="93000"/>
                  <a:satMod val="130000"/>
                </a:srgbClr>
              </a:gs>
              <a:gs pos="100000">
                <a:srgbClr val="8AAD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3" name="Left Brace 102"/>
          <p:cNvSpPr/>
          <p:nvPr/>
        </p:nvSpPr>
        <p:spPr>
          <a:xfrm rot="16200000">
            <a:off x="3621088" y="5291138"/>
            <a:ext cx="225425" cy="815975"/>
          </a:xfrm>
          <a:prstGeom prst="leftBrace">
            <a:avLst>
              <a:gd name="adj1" fmla="val 39687"/>
              <a:gd name="adj2" fmla="val 50000"/>
            </a:avLst>
          </a:prstGeom>
          <a:noFill/>
          <a:ln w="2857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4" name="Left Brace 103"/>
          <p:cNvSpPr/>
          <p:nvPr/>
        </p:nvSpPr>
        <p:spPr>
          <a:xfrm rot="16200000">
            <a:off x="4721225" y="5291138"/>
            <a:ext cx="225425" cy="815975"/>
          </a:xfrm>
          <a:prstGeom prst="leftBrace">
            <a:avLst>
              <a:gd name="adj1" fmla="val 39687"/>
              <a:gd name="adj2" fmla="val 50000"/>
            </a:avLst>
          </a:prstGeom>
          <a:noFill/>
          <a:ln w="2857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5" name="TextBox 104"/>
          <p:cNvSpPr txBox="1"/>
          <p:nvPr/>
        </p:nvSpPr>
        <p:spPr bwMode="auto">
          <a:xfrm>
            <a:off x="3314700" y="5862638"/>
            <a:ext cx="8286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latin typeface="Courier New" pitchFamily="49" charset="0"/>
                <a:cs typeface="Courier New" pitchFamily="49" charset="0"/>
              </a:rPr>
              <a:t>radius</a:t>
            </a:r>
          </a:p>
        </p:txBody>
      </p:sp>
      <p:sp>
        <p:nvSpPr>
          <p:cNvPr id="106" name="TextBox 105"/>
          <p:cNvSpPr txBox="1"/>
          <p:nvPr/>
        </p:nvSpPr>
        <p:spPr bwMode="auto">
          <a:xfrm>
            <a:off x="4419600" y="5862638"/>
            <a:ext cx="8286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latin typeface="Courier New" pitchFamily="49" charset="0"/>
                <a:cs typeface="Courier New" pitchFamily="49" charset="0"/>
              </a:rPr>
              <a:t>radius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/>
      <p:bldP spid="10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Implementing Within a Block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smtClean="0"/>
              <a:t>Each thread processes one output element</a:t>
            </a:r>
          </a:p>
          <a:p>
            <a:pPr lvl="1"/>
            <a:r>
              <a:rPr lang="en-GB" sz="2400" smtClean="0"/>
              <a:t>blockDim.x elements per block</a:t>
            </a:r>
          </a:p>
          <a:p>
            <a:endParaRPr lang="en-GB" sz="2800" smtClean="0"/>
          </a:p>
          <a:p>
            <a:r>
              <a:rPr lang="en-GB" sz="2800" smtClean="0"/>
              <a:t>Input elements are read several times</a:t>
            </a:r>
          </a:p>
          <a:p>
            <a:pPr lvl="1"/>
            <a:r>
              <a:rPr lang="en-GB" sz="2400" smtClean="0"/>
              <a:t>With radius 3, each input element is read seven times</a:t>
            </a:r>
          </a:p>
        </p:txBody>
      </p:sp>
      <p:grpSp>
        <p:nvGrpSpPr>
          <p:cNvPr id="71683" name="Input"/>
          <p:cNvGrpSpPr>
            <a:grpSpLocks/>
          </p:cNvGrpSpPr>
          <p:nvPr/>
        </p:nvGrpSpPr>
        <p:grpSpPr bwMode="auto">
          <a:xfrm>
            <a:off x="2171700" y="4724400"/>
            <a:ext cx="4865688" cy="274638"/>
            <a:chOff x="2606080" y="4211221"/>
            <a:chExt cx="5838474" cy="315040"/>
          </a:xfrm>
        </p:grpSpPr>
        <p:sp>
          <p:nvSpPr>
            <p:cNvPr id="146" name="Cube 145"/>
            <p:cNvSpPr/>
            <p:nvPr/>
          </p:nvSpPr>
          <p:spPr>
            <a:xfrm>
              <a:off x="517577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33CCCC">
                    <a:shade val="51000"/>
                    <a:satMod val="130000"/>
                  </a:srgbClr>
                </a:gs>
                <a:gs pos="80000">
                  <a:srgbClr val="33CCCC">
                    <a:shade val="93000"/>
                    <a:satMod val="130000"/>
                  </a:srgbClr>
                </a:gs>
                <a:gs pos="100000">
                  <a:srgbClr val="33CCCC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33CCC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7" name="Cube 146"/>
            <p:cNvSpPr/>
            <p:nvPr/>
          </p:nvSpPr>
          <p:spPr>
            <a:xfrm>
              <a:off x="2606080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8" name="Cube 147"/>
            <p:cNvSpPr/>
            <p:nvPr/>
          </p:nvSpPr>
          <p:spPr>
            <a:xfrm>
              <a:off x="297372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9" name="Cube 148"/>
            <p:cNvSpPr/>
            <p:nvPr/>
          </p:nvSpPr>
          <p:spPr>
            <a:xfrm>
              <a:off x="333946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0" name="Cube 149"/>
            <p:cNvSpPr/>
            <p:nvPr/>
          </p:nvSpPr>
          <p:spPr>
            <a:xfrm>
              <a:off x="3707104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1" name="Cube 150"/>
            <p:cNvSpPr/>
            <p:nvPr/>
          </p:nvSpPr>
          <p:spPr>
            <a:xfrm>
              <a:off x="407474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2" name="Cube 151"/>
            <p:cNvSpPr/>
            <p:nvPr/>
          </p:nvSpPr>
          <p:spPr>
            <a:xfrm>
              <a:off x="4442389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3" name="Cube 152"/>
            <p:cNvSpPr/>
            <p:nvPr/>
          </p:nvSpPr>
          <p:spPr>
            <a:xfrm>
              <a:off x="480812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4" name="Cube 153"/>
            <p:cNvSpPr/>
            <p:nvPr/>
          </p:nvSpPr>
          <p:spPr>
            <a:xfrm>
              <a:off x="554341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5" name="Cube 154"/>
            <p:cNvSpPr/>
            <p:nvPr/>
          </p:nvSpPr>
          <p:spPr>
            <a:xfrm>
              <a:off x="591105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6" name="Cube 155"/>
            <p:cNvSpPr/>
            <p:nvPr/>
          </p:nvSpPr>
          <p:spPr>
            <a:xfrm>
              <a:off x="6276795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7" name="Cube 156"/>
            <p:cNvSpPr/>
            <p:nvPr/>
          </p:nvSpPr>
          <p:spPr>
            <a:xfrm>
              <a:off x="664443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8" name="Cube 157"/>
            <p:cNvSpPr/>
            <p:nvPr/>
          </p:nvSpPr>
          <p:spPr>
            <a:xfrm>
              <a:off x="7012080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9" name="Cube 158"/>
            <p:cNvSpPr/>
            <p:nvPr/>
          </p:nvSpPr>
          <p:spPr>
            <a:xfrm>
              <a:off x="737972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0" name="Cube 159"/>
            <p:cNvSpPr/>
            <p:nvPr/>
          </p:nvSpPr>
          <p:spPr>
            <a:xfrm>
              <a:off x="774546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1" name="Cube 160"/>
            <p:cNvSpPr/>
            <p:nvPr/>
          </p:nvSpPr>
          <p:spPr>
            <a:xfrm>
              <a:off x="8113104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71684" name="Output"/>
          <p:cNvGrpSpPr>
            <a:grpSpLocks/>
          </p:cNvGrpSpPr>
          <p:nvPr/>
        </p:nvGrpSpPr>
        <p:grpSpPr bwMode="auto">
          <a:xfrm>
            <a:off x="2171700" y="5478463"/>
            <a:ext cx="4865688" cy="274637"/>
            <a:chOff x="2606080" y="4211221"/>
            <a:chExt cx="5838474" cy="315040"/>
          </a:xfrm>
        </p:grpSpPr>
        <p:sp>
          <p:nvSpPr>
            <p:cNvPr id="163" name="Cube 162"/>
            <p:cNvSpPr/>
            <p:nvPr/>
          </p:nvSpPr>
          <p:spPr>
            <a:xfrm>
              <a:off x="2606080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4" name="Cube 163"/>
            <p:cNvSpPr/>
            <p:nvPr/>
          </p:nvSpPr>
          <p:spPr>
            <a:xfrm>
              <a:off x="297372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5" name="Cube 164"/>
            <p:cNvSpPr/>
            <p:nvPr/>
          </p:nvSpPr>
          <p:spPr>
            <a:xfrm>
              <a:off x="333946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6" name="Cube 165"/>
            <p:cNvSpPr/>
            <p:nvPr/>
          </p:nvSpPr>
          <p:spPr>
            <a:xfrm>
              <a:off x="3707104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7" name="Cube 166"/>
            <p:cNvSpPr/>
            <p:nvPr/>
          </p:nvSpPr>
          <p:spPr>
            <a:xfrm>
              <a:off x="407474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8" name="Cube 167"/>
            <p:cNvSpPr/>
            <p:nvPr/>
          </p:nvSpPr>
          <p:spPr>
            <a:xfrm>
              <a:off x="4442389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9" name="Cube 168"/>
            <p:cNvSpPr/>
            <p:nvPr/>
          </p:nvSpPr>
          <p:spPr>
            <a:xfrm>
              <a:off x="480812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0" name="Cube 169"/>
            <p:cNvSpPr/>
            <p:nvPr/>
          </p:nvSpPr>
          <p:spPr>
            <a:xfrm>
              <a:off x="517577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1" name="Cube 170"/>
            <p:cNvSpPr/>
            <p:nvPr/>
          </p:nvSpPr>
          <p:spPr>
            <a:xfrm>
              <a:off x="554341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2" name="Cube 171"/>
            <p:cNvSpPr/>
            <p:nvPr/>
          </p:nvSpPr>
          <p:spPr>
            <a:xfrm>
              <a:off x="591105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3" name="Cube 172"/>
            <p:cNvSpPr/>
            <p:nvPr/>
          </p:nvSpPr>
          <p:spPr>
            <a:xfrm>
              <a:off x="6276795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4" name="Cube 173"/>
            <p:cNvSpPr/>
            <p:nvPr/>
          </p:nvSpPr>
          <p:spPr>
            <a:xfrm>
              <a:off x="664443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5" name="Cube 174"/>
            <p:cNvSpPr/>
            <p:nvPr/>
          </p:nvSpPr>
          <p:spPr>
            <a:xfrm>
              <a:off x="7012080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6" name="Cube 175"/>
            <p:cNvSpPr/>
            <p:nvPr/>
          </p:nvSpPr>
          <p:spPr>
            <a:xfrm>
              <a:off x="737972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7" name="Cube 176"/>
            <p:cNvSpPr/>
            <p:nvPr/>
          </p:nvSpPr>
          <p:spPr>
            <a:xfrm>
              <a:off x="774546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8" name="Cube 177"/>
            <p:cNvSpPr/>
            <p:nvPr/>
          </p:nvSpPr>
          <p:spPr>
            <a:xfrm>
              <a:off x="8113104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179" name="Cube 178"/>
          <p:cNvSpPr/>
          <p:nvPr/>
        </p:nvSpPr>
        <p:spPr>
          <a:xfrm>
            <a:off x="3089275" y="54784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0" name="Cube 179"/>
          <p:cNvSpPr/>
          <p:nvPr/>
        </p:nvSpPr>
        <p:spPr>
          <a:xfrm>
            <a:off x="3395663" y="54784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1" name="Cube 180"/>
          <p:cNvSpPr/>
          <p:nvPr/>
        </p:nvSpPr>
        <p:spPr>
          <a:xfrm>
            <a:off x="3702050" y="5478463"/>
            <a:ext cx="274638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2" name="Cube 181"/>
          <p:cNvSpPr/>
          <p:nvPr/>
        </p:nvSpPr>
        <p:spPr>
          <a:xfrm>
            <a:off x="4006850" y="54784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3" name="Cube 182"/>
          <p:cNvSpPr/>
          <p:nvPr/>
        </p:nvSpPr>
        <p:spPr>
          <a:xfrm>
            <a:off x="4313238" y="54784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4" name="Cube 183"/>
          <p:cNvSpPr/>
          <p:nvPr/>
        </p:nvSpPr>
        <p:spPr>
          <a:xfrm>
            <a:off x="4619625" y="54784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5" name="Cube 184"/>
          <p:cNvSpPr/>
          <p:nvPr/>
        </p:nvSpPr>
        <p:spPr>
          <a:xfrm>
            <a:off x="4926013" y="5478463"/>
            <a:ext cx="274637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6" name="Cube 185"/>
          <p:cNvSpPr/>
          <p:nvPr/>
        </p:nvSpPr>
        <p:spPr>
          <a:xfrm>
            <a:off x="5230813" y="54784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7" name="Cube 186"/>
          <p:cNvSpPr/>
          <p:nvPr/>
        </p:nvSpPr>
        <p:spPr>
          <a:xfrm>
            <a:off x="5537200" y="54784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8" name="Cube 187"/>
          <p:cNvSpPr/>
          <p:nvPr/>
        </p:nvSpPr>
        <p:spPr>
          <a:xfrm>
            <a:off x="2171700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9" name="Cube 188"/>
          <p:cNvSpPr/>
          <p:nvPr/>
        </p:nvSpPr>
        <p:spPr>
          <a:xfrm>
            <a:off x="2478088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0" name="Cube 189"/>
          <p:cNvSpPr/>
          <p:nvPr/>
        </p:nvSpPr>
        <p:spPr>
          <a:xfrm>
            <a:off x="2782888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1" name="Cube 190"/>
          <p:cNvSpPr/>
          <p:nvPr/>
        </p:nvSpPr>
        <p:spPr>
          <a:xfrm>
            <a:off x="3089275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2" name="Cube 191"/>
          <p:cNvSpPr/>
          <p:nvPr/>
        </p:nvSpPr>
        <p:spPr>
          <a:xfrm>
            <a:off x="3395663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3" name="Cube 192"/>
          <p:cNvSpPr/>
          <p:nvPr/>
        </p:nvSpPr>
        <p:spPr>
          <a:xfrm>
            <a:off x="3702050" y="4724400"/>
            <a:ext cx="274638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4" name="Cube 193"/>
          <p:cNvSpPr/>
          <p:nvPr/>
        </p:nvSpPr>
        <p:spPr>
          <a:xfrm>
            <a:off x="4006850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5" name="Cube 194"/>
          <p:cNvSpPr/>
          <p:nvPr/>
        </p:nvSpPr>
        <p:spPr>
          <a:xfrm>
            <a:off x="4313238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6" name="Cube 195"/>
          <p:cNvSpPr/>
          <p:nvPr/>
        </p:nvSpPr>
        <p:spPr>
          <a:xfrm>
            <a:off x="4619625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7" name="Cube 196"/>
          <p:cNvSpPr/>
          <p:nvPr/>
        </p:nvSpPr>
        <p:spPr>
          <a:xfrm>
            <a:off x="4926013" y="4724400"/>
            <a:ext cx="274637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8" name="Cube 197"/>
          <p:cNvSpPr/>
          <p:nvPr/>
        </p:nvSpPr>
        <p:spPr>
          <a:xfrm>
            <a:off x="5230813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9" name="Cube 198"/>
          <p:cNvSpPr/>
          <p:nvPr/>
        </p:nvSpPr>
        <p:spPr>
          <a:xfrm>
            <a:off x="5537200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00" name="Cube 199"/>
          <p:cNvSpPr/>
          <p:nvPr/>
        </p:nvSpPr>
        <p:spPr>
          <a:xfrm>
            <a:off x="5843588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01" name="Cube 200"/>
          <p:cNvSpPr/>
          <p:nvPr/>
        </p:nvSpPr>
        <p:spPr>
          <a:xfrm>
            <a:off x="6149975" y="4724400"/>
            <a:ext cx="274638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02" name="Cube 201"/>
          <p:cNvSpPr/>
          <p:nvPr/>
        </p:nvSpPr>
        <p:spPr>
          <a:xfrm>
            <a:off x="6454775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457" name="Straight Connector 87"/>
          <p:cNvCxnSpPr>
            <a:cxnSpLocks noChangeShapeType="1"/>
          </p:cNvCxnSpPr>
          <p:nvPr/>
        </p:nvCxnSpPr>
        <p:spPr bwMode="auto">
          <a:xfrm>
            <a:off x="4900613" y="1571625"/>
            <a:ext cx="0" cy="4627563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19458" name="Straight Connector 88"/>
          <p:cNvCxnSpPr>
            <a:cxnSpLocks noChangeShapeType="1"/>
          </p:cNvCxnSpPr>
          <p:nvPr/>
        </p:nvCxnSpPr>
        <p:spPr bwMode="auto">
          <a:xfrm>
            <a:off x="4900613" y="1571625"/>
            <a:ext cx="519112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19459" name="Straight Connector 89"/>
          <p:cNvCxnSpPr>
            <a:cxnSpLocks noChangeShapeType="1"/>
          </p:cNvCxnSpPr>
          <p:nvPr/>
        </p:nvCxnSpPr>
        <p:spPr bwMode="auto">
          <a:xfrm flipV="1">
            <a:off x="1065213" y="3873500"/>
            <a:ext cx="3824287" cy="11113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sp>
        <p:nvSpPr>
          <p:cNvPr id="91" name="AutoShape 14"/>
          <p:cNvSpPr>
            <a:spLocks noChangeArrowheads="1"/>
          </p:cNvSpPr>
          <p:nvPr/>
        </p:nvSpPr>
        <p:spPr bwMode="auto">
          <a:xfrm>
            <a:off x="5419725" y="1311275"/>
            <a:ext cx="2978150" cy="519113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Heterogeneous Computing</a:t>
            </a:r>
            <a:r>
              <a:rPr lang="en-US" sz="105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 </a:t>
            </a:r>
            <a:endParaRPr lang="en-US" sz="105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92" name="AutoShape 14"/>
          <p:cNvSpPr>
            <a:spLocks noChangeArrowheads="1"/>
          </p:cNvSpPr>
          <p:nvPr/>
        </p:nvSpPr>
        <p:spPr bwMode="auto">
          <a:xfrm>
            <a:off x="5419725" y="1889125"/>
            <a:ext cx="2978150" cy="5207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Blocks</a:t>
            </a:r>
            <a:endParaRPr lang="en-US" sz="105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93" name="AutoShape 14"/>
          <p:cNvSpPr>
            <a:spLocks noChangeArrowheads="1"/>
          </p:cNvSpPr>
          <p:nvPr/>
        </p:nvSpPr>
        <p:spPr bwMode="auto">
          <a:xfrm>
            <a:off x="5419725" y="2468563"/>
            <a:ext cx="2978150" cy="519112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Threads</a:t>
            </a:r>
            <a:endParaRPr lang="en-US" sz="105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94" name="AutoShape 14"/>
          <p:cNvSpPr>
            <a:spLocks noChangeArrowheads="1"/>
          </p:cNvSpPr>
          <p:nvPr/>
        </p:nvSpPr>
        <p:spPr bwMode="auto">
          <a:xfrm>
            <a:off x="5419725" y="3046413"/>
            <a:ext cx="2978150" cy="5207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Indexing</a:t>
            </a:r>
            <a:endParaRPr lang="en-US" sz="105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95" name="AutoShape 14"/>
          <p:cNvSpPr>
            <a:spLocks noChangeArrowheads="1"/>
          </p:cNvSpPr>
          <p:nvPr/>
        </p:nvSpPr>
        <p:spPr bwMode="auto">
          <a:xfrm>
            <a:off x="5419725" y="3625850"/>
            <a:ext cx="2978150" cy="519113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Shared memory</a:t>
            </a:r>
            <a:endParaRPr lang="en-US" sz="105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96" name="AutoShape 14"/>
          <p:cNvSpPr>
            <a:spLocks noChangeArrowheads="1"/>
          </p:cNvSpPr>
          <p:nvPr/>
        </p:nvSpPr>
        <p:spPr bwMode="auto">
          <a:xfrm>
            <a:off x="5419725" y="4203700"/>
            <a:ext cx="2978150" cy="5207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__</a:t>
            </a:r>
            <a:r>
              <a:rPr lang="en-US" kern="0" dirty="0" err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syncthreads</a:t>
            </a:r>
            <a:r>
              <a:rPr lang="en-US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()</a:t>
            </a:r>
            <a:endParaRPr lang="en-US" sz="105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97" name="AutoShape 14"/>
          <p:cNvSpPr>
            <a:spLocks noChangeArrowheads="1"/>
          </p:cNvSpPr>
          <p:nvPr/>
        </p:nvSpPr>
        <p:spPr bwMode="auto">
          <a:xfrm>
            <a:off x="5419725" y="4781550"/>
            <a:ext cx="2978150" cy="5207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Asynchronous operation</a:t>
            </a:r>
            <a:endParaRPr lang="en-US" sz="105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98" name="AutoShape 14"/>
          <p:cNvSpPr>
            <a:spLocks noChangeArrowheads="1"/>
          </p:cNvSpPr>
          <p:nvPr/>
        </p:nvSpPr>
        <p:spPr bwMode="auto">
          <a:xfrm>
            <a:off x="5419725" y="5360988"/>
            <a:ext cx="2978150" cy="519112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Handling errors</a:t>
            </a:r>
            <a:endParaRPr lang="en-US" sz="105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99" name="AutoShape 14"/>
          <p:cNvSpPr>
            <a:spLocks noChangeArrowheads="1"/>
          </p:cNvSpPr>
          <p:nvPr/>
        </p:nvSpPr>
        <p:spPr bwMode="auto">
          <a:xfrm>
            <a:off x="5419725" y="5938838"/>
            <a:ext cx="2978150" cy="5207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Managing devices</a:t>
            </a:r>
            <a:endParaRPr lang="en-US" sz="105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cxnSp>
        <p:nvCxnSpPr>
          <p:cNvPr id="19469" name="Straight Connector 99"/>
          <p:cNvCxnSpPr>
            <a:cxnSpLocks noChangeShapeType="1"/>
          </p:cNvCxnSpPr>
          <p:nvPr/>
        </p:nvCxnSpPr>
        <p:spPr bwMode="auto">
          <a:xfrm>
            <a:off x="4900613" y="2149475"/>
            <a:ext cx="519112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19470" name="Straight Connector 100"/>
          <p:cNvCxnSpPr>
            <a:cxnSpLocks noChangeShapeType="1"/>
          </p:cNvCxnSpPr>
          <p:nvPr/>
        </p:nvCxnSpPr>
        <p:spPr bwMode="auto">
          <a:xfrm>
            <a:off x="4900613" y="2725738"/>
            <a:ext cx="519112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19471" name="Straight Connector 101"/>
          <p:cNvCxnSpPr>
            <a:cxnSpLocks noChangeShapeType="1"/>
          </p:cNvCxnSpPr>
          <p:nvPr/>
        </p:nvCxnSpPr>
        <p:spPr bwMode="auto">
          <a:xfrm>
            <a:off x="4900613" y="3306763"/>
            <a:ext cx="519112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19472" name="Straight Connector 102"/>
          <p:cNvCxnSpPr>
            <a:cxnSpLocks noChangeShapeType="1"/>
          </p:cNvCxnSpPr>
          <p:nvPr/>
        </p:nvCxnSpPr>
        <p:spPr bwMode="auto">
          <a:xfrm>
            <a:off x="4900613" y="3884613"/>
            <a:ext cx="519112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19473" name="Straight Connector 103"/>
          <p:cNvCxnSpPr>
            <a:cxnSpLocks noChangeShapeType="1"/>
          </p:cNvCxnSpPr>
          <p:nvPr/>
        </p:nvCxnSpPr>
        <p:spPr bwMode="auto">
          <a:xfrm>
            <a:off x="4900613" y="4464050"/>
            <a:ext cx="519112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19474" name="Straight Connector 104"/>
          <p:cNvCxnSpPr>
            <a:cxnSpLocks noChangeShapeType="1"/>
          </p:cNvCxnSpPr>
          <p:nvPr/>
        </p:nvCxnSpPr>
        <p:spPr bwMode="auto">
          <a:xfrm>
            <a:off x="4900613" y="5041900"/>
            <a:ext cx="519112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19475" name="Straight Connector 105"/>
          <p:cNvCxnSpPr>
            <a:cxnSpLocks noChangeShapeType="1"/>
          </p:cNvCxnSpPr>
          <p:nvPr/>
        </p:nvCxnSpPr>
        <p:spPr bwMode="auto">
          <a:xfrm>
            <a:off x="4900613" y="5637213"/>
            <a:ext cx="519112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19476" name="Straight Connector 106"/>
          <p:cNvCxnSpPr>
            <a:cxnSpLocks noChangeShapeType="1"/>
          </p:cNvCxnSpPr>
          <p:nvPr/>
        </p:nvCxnSpPr>
        <p:spPr bwMode="auto">
          <a:xfrm>
            <a:off x="4900613" y="6203950"/>
            <a:ext cx="519112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sp>
        <p:nvSpPr>
          <p:cNvPr id="108" name="TextBox 107"/>
          <p:cNvSpPr txBox="1"/>
          <p:nvPr/>
        </p:nvSpPr>
        <p:spPr bwMode="auto">
          <a:xfrm>
            <a:off x="1001713" y="3282950"/>
            <a:ext cx="23082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400" b="1" kern="0" dirty="0">
                <a:solidFill>
                  <a:srgbClr val="8AAD00"/>
                </a:solidFill>
                <a:latin typeface="Trebuchet MS" pitchFamily="34" charset="0"/>
                <a:cs typeface="+mn-cs"/>
              </a:rPr>
              <a:t>CONCEPTS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Sharing Data Between 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/>
              <a:t>Terminology: within a block, threads share data via </a:t>
            </a:r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</a:rPr>
              <a:t>shared memory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/>
              <a:t>Extremely fast on-chip memory, user-managed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/>
              <a:t>Declare using </a:t>
            </a:r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__shared__</a:t>
            </a:r>
            <a:r>
              <a:rPr lang="en-GB" sz="2800" dirty="0" smtClean="0"/>
              <a:t>, allocated per block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/>
              <a:t>Data is not visible to threads in other blocks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GB" smtClean="0"/>
              <a:t>Implementing With Shared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66863"/>
            <a:ext cx="8585200" cy="5130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/>
              <a:t>Cache data in shared memory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/>
              <a:t>Read (</a:t>
            </a:r>
            <a:r>
              <a:rPr lang="en-GB" sz="2400" dirty="0" err="1" smtClean="0"/>
              <a:t>blockDim.x</a:t>
            </a:r>
            <a:r>
              <a:rPr lang="en-GB" sz="2400" dirty="0" smtClean="0"/>
              <a:t> + 2 * radius) input elements from global memory to shared memory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/>
              <a:t>Compute </a:t>
            </a:r>
            <a:r>
              <a:rPr lang="en-GB" sz="2400" dirty="0" err="1" smtClean="0"/>
              <a:t>blockDim.x</a:t>
            </a:r>
            <a:r>
              <a:rPr lang="en-GB" sz="2400" dirty="0" smtClean="0"/>
              <a:t> output elements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/>
              <a:t>Write </a:t>
            </a:r>
            <a:r>
              <a:rPr lang="en-GB" sz="2400" dirty="0" err="1" smtClean="0"/>
              <a:t>blockDim.x</a:t>
            </a:r>
            <a:r>
              <a:rPr lang="en-GB" sz="2400" dirty="0" smtClean="0"/>
              <a:t> output elements to global memory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sz="24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/>
              <a:t>Each block needs a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halo </a:t>
            </a:r>
            <a:r>
              <a:rPr lang="en-GB" sz="2400" dirty="0" smtClean="0"/>
              <a:t>of radius elements at each boundary</a:t>
            </a:r>
            <a:endParaRPr lang="en-GB" sz="2400" dirty="0"/>
          </a:p>
        </p:txBody>
      </p:sp>
      <p:grpSp>
        <p:nvGrpSpPr>
          <p:cNvPr id="73731" name="Output"/>
          <p:cNvGrpSpPr>
            <a:grpSpLocks/>
          </p:cNvGrpSpPr>
          <p:nvPr/>
        </p:nvGrpSpPr>
        <p:grpSpPr bwMode="auto">
          <a:xfrm>
            <a:off x="2171700" y="5678488"/>
            <a:ext cx="4865688" cy="274637"/>
            <a:chOff x="2606080" y="4211221"/>
            <a:chExt cx="5838474" cy="315040"/>
          </a:xfrm>
        </p:grpSpPr>
        <p:sp>
          <p:nvSpPr>
            <p:cNvPr id="99" name="Cube 98"/>
            <p:cNvSpPr/>
            <p:nvPr/>
          </p:nvSpPr>
          <p:spPr>
            <a:xfrm>
              <a:off x="2606080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00" name="Cube 99"/>
            <p:cNvSpPr/>
            <p:nvPr/>
          </p:nvSpPr>
          <p:spPr>
            <a:xfrm>
              <a:off x="297372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01" name="Cube 100"/>
            <p:cNvSpPr/>
            <p:nvPr/>
          </p:nvSpPr>
          <p:spPr>
            <a:xfrm>
              <a:off x="333946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02" name="Cube 101"/>
            <p:cNvSpPr/>
            <p:nvPr/>
          </p:nvSpPr>
          <p:spPr>
            <a:xfrm>
              <a:off x="3707104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03" name="Cube 102"/>
            <p:cNvSpPr/>
            <p:nvPr/>
          </p:nvSpPr>
          <p:spPr>
            <a:xfrm>
              <a:off x="407474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04" name="Cube 103"/>
            <p:cNvSpPr/>
            <p:nvPr/>
          </p:nvSpPr>
          <p:spPr>
            <a:xfrm>
              <a:off x="4442389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25" name="Cube 124"/>
            <p:cNvSpPr/>
            <p:nvPr/>
          </p:nvSpPr>
          <p:spPr>
            <a:xfrm>
              <a:off x="480812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26" name="Cube 125"/>
            <p:cNvSpPr/>
            <p:nvPr/>
          </p:nvSpPr>
          <p:spPr>
            <a:xfrm>
              <a:off x="517577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4" name="Cube 133"/>
            <p:cNvSpPr/>
            <p:nvPr/>
          </p:nvSpPr>
          <p:spPr>
            <a:xfrm>
              <a:off x="554341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5" name="Cube 134"/>
            <p:cNvSpPr/>
            <p:nvPr/>
          </p:nvSpPr>
          <p:spPr>
            <a:xfrm>
              <a:off x="591105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6" name="Cube 135"/>
            <p:cNvSpPr/>
            <p:nvPr/>
          </p:nvSpPr>
          <p:spPr>
            <a:xfrm>
              <a:off x="6276795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7" name="Cube 136"/>
            <p:cNvSpPr/>
            <p:nvPr/>
          </p:nvSpPr>
          <p:spPr>
            <a:xfrm>
              <a:off x="664443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8" name="Cube 137"/>
            <p:cNvSpPr/>
            <p:nvPr/>
          </p:nvSpPr>
          <p:spPr>
            <a:xfrm>
              <a:off x="7012080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9" name="Cube 138"/>
            <p:cNvSpPr/>
            <p:nvPr/>
          </p:nvSpPr>
          <p:spPr>
            <a:xfrm>
              <a:off x="737972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0" name="Cube 139"/>
            <p:cNvSpPr/>
            <p:nvPr/>
          </p:nvSpPr>
          <p:spPr>
            <a:xfrm>
              <a:off x="774546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1" name="Cube 140"/>
            <p:cNvSpPr/>
            <p:nvPr/>
          </p:nvSpPr>
          <p:spPr>
            <a:xfrm>
              <a:off x="8113104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73732" name="Input"/>
          <p:cNvGrpSpPr>
            <a:grpSpLocks/>
          </p:cNvGrpSpPr>
          <p:nvPr/>
        </p:nvGrpSpPr>
        <p:grpSpPr bwMode="auto">
          <a:xfrm>
            <a:off x="2171700" y="4729163"/>
            <a:ext cx="4865688" cy="274637"/>
            <a:chOff x="2606080" y="4211221"/>
            <a:chExt cx="5838474" cy="315040"/>
          </a:xfrm>
        </p:grpSpPr>
        <p:sp>
          <p:nvSpPr>
            <p:cNvPr id="143" name="Cube 142"/>
            <p:cNvSpPr/>
            <p:nvPr/>
          </p:nvSpPr>
          <p:spPr>
            <a:xfrm>
              <a:off x="2606080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4" name="Cube 143"/>
            <p:cNvSpPr/>
            <p:nvPr/>
          </p:nvSpPr>
          <p:spPr>
            <a:xfrm>
              <a:off x="297372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5" name="Cube 144"/>
            <p:cNvSpPr/>
            <p:nvPr/>
          </p:nvSpPr>
          <p:spPr>
            <a:xfrm>
              <a:off x="333946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6" name="Cube 145"/>
            <p:cNvSpPr/>
            <p:nvPr/>
          </p:nvSpPr>
          <p:spPr>
            <a:xfrm>
              <a:off x="3707104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7" name="Cube 146"/>
            <p:cNvSpPr/>
            <p:nvPr/>
          </p:nvSpPr>
          <p:spPr>
            <a:xfrm>
              <a:off x="407474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8" name="Cube 147"/>
            <p:cNvSpPr/>
            <p:nvPr/>
          </p:nvSpPr>
          <p:spPr>
            <a:xfrm>
              <a:off x="4442389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9" name="Cube 148"/>
            <p:cNvSpPr/>
            <p:nvPr/>
          </p:nvSpPr>
          <p:spPr>
            <a:xfrm>
              <a:off x="480812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0" name="Cube 149"/>
            <p:cNvSpPr/>
            <p:nvPr/>
          </p:nvSpPr>
          <p:spPr>
            <a:xfrm>
              <a:off x="517577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1" name="Cube 150"/>
            <p:cNvSpPr/>
            <p:nvPr/>
          </p:nvSpPr>
          <p:spPr>
            <a:xfrm>
              <a:off x="554341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2" name="Cube 151"/>
            <p:cNvSpPr/>
            <p:nvPr/>
          </p:nvSpPr>
          <p:spPr>
            <a:xfrm>
              <a:off x="591105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3" name="Cube 152"/>
            <p:cNvSpPr/>
            <p:nvPr/>
          </p:nvSpPr>
          <p:spPr>
            <a:xfrm>
              <a:off x="6276795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4" name="Cube 153"/>
            <p:cNvSpPr/>
            <p:nvPr/>
          </p:nvSpPr>
          <p:spPr>
            <a:xfrm>
              <a:off x="664443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5" name="Cube 154"/>
            <p:cNvSpPr/>
            <p:nvPr/>
          </p:nvSpPr>
          <p:spPr>
            <a:xfrm>
              <a:off x="7012080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6" name="Cube 155"/>
            <p:cNvSpPr/>
            <p:nvPr/>
          </p:nvSpPr>
          <p:spPr>
            <a:xfrm>
              <a:off x="737972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7" name="Cube 156"/>
            <p:cNvSpPr/>
            <p:nvPr/>
          </p:nvSpPr>
          <p:spPr>
            <a:xfrm>
              <a:off x="774546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8" name="Cube 157"/>
            <p:cNvSpPr/>
            <p:nvPr/>
          </p:nvSpPr>
          <p:spPr>
            <a:xfrm>
              <a:off x="8113104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159" name="Cube 158"/>
          <p:cNvSpPr/>
          <p:nvPr/>
        </p:nvSpPr>
        <p:spPr>
          <a:xfrm>
            <a:off x="7062788" y="47291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60" name="Cube 159"/>
          <p:cNvSpPr/>
          <p:nvPr/>
        </p:nvSpPr>
        <p:spPr>
          <a:xfrm>
            <a:off x="7369175" y="47291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61" name="Cube 160"/>
          <p:cNvSpPr/>
          <p:nvPr/>
        </p:nvSpPr>
        <p:spPr>
          <a:xfrm>
            <a:off x="7675563" y="4729163"/>
            <a:ext cx="274637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62" name="Cube 161"/>
          <p:cNvSpPr/>
          <p:nvPr/>
        </p:nvSpPr>
        <p:spPr>
          <a:xfrm>
            <a:off x="1260475" y="4729163"/>
            <a:ext cx="274638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63" name="Cube 162"/>
          <p:cNvSpPr/>
          <p:nvPr/>
        </p:nvSpPr>
        <p:spPr>
          <a:xfrm>
            <a:off x="1565275" y="47291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64" name="Cube 163"/>
          <p:cNvSpPr/>
          <p:nvPr/>
        </p:nvSpPr>
        <p:spPr>
          <a:xfrm>
            <a:off x="1871663" y="47291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65" name="Down Arrow 164"/>
          <p:cNvSpPr/>
          <p:nvPr/>
        </p:nvSpPr>
        <p:spPr>
          <a:xfrm>
            <a:off x="4384675" y="5278438"/>
            <a:ext cx="449263" cy="250825"/>
          </a:xfrm>
          <a:prstGeom prst="downArrow">
            <a:avLst/>
          </a:prstGeom>
          <a:gradFill rotWithShape="1">
            <a:gsLst>
              <a:gs pos="0">
                <a:schemeClr val="tx1">
                  <a:lumMod val="50000"/>
                  <a:lumOff val="50000"/>
                </a:schemeClr>
              </a:gs>
              <a:gs pos="35000">
                <a:schemeClr val="tx1">
                  <a:lumMod val="65000"/>
                  <a:lumOff val="35000"/>
                </a:schemeClr>
              </a:gs>
              <a:gs pos="100000">
                <a:schemeClr val="tx1"/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166" name="Left Brace 165"/>
          <p:cNvSpPr/>
          <p:nvPr/>
        </p:nvSpPr>
        <p:spPr>
          <a:xfrm rot="16200000">
            <a:off x="4454525" y="3795713"/>
            <a:ext cx="300037" cy="4865688"/>
          </a:xfrm>
          <a:prstGeom prst="leftBrace">
            <a:avLst>
              <a:gd name="adj1" fmla="val 55365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latin typeface="Arial"/>
              <a:cs typeface="+mn-cs"/>
            </a:endParaRPr>
          </a:p>
        </p:txBody>
      </p:sp>
      <p:sp>
        <p:nvSpPr>
          <p:cNvPr id="167" name="Left Brace 166"/>
          <p:cNvSpPr/>
          <p:nvPr/>
        </p:nvSpPr>
        <p:spPr>
          <a:xfrm rot="16200000">
            <a:off x="1628775" y="4810125"/>
            <a:ext cx="150813" cy="887413"/>
          </a:xfrm>
          <a:prstGeom prst="leftBrace">
            <a:avLst>
              <a:gd name="adj1" fmla="val 33417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latin typeface="Arial"/>
              <a:cs typeface="+mn-cs"/>
            </a:endParaRPr>
          </a:p>
        </p:txBody>
      </p:sp>
      <p:sp>
        <p:nvSpPr>
          <p:cNvPr id="168" name="Left Brace 167"/>
          <p:cNvSpPr/>
          <p:nvPr/>
        </p:nvSpPr>
        <p:spPr>
          <a:xfrm rot="16200000">
            <a:off x="7427912" y="4810126"/>
            <a:ext cx="150813" cy="887412"/>
          </a:xfrm>
          <a:prstGeom prst="leftBrace">
            <a:avLst>
              <a:gd name="adj1" fmla="val 33417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latin typeface="Arial"/>
              <a:cs typeface="+mn-cs"/>
            </a:endParaRPr>
          </a:p>
        </p:txBody>
      </p:sp>
      <p:sp>
        <p:nvSpPr>
          <p:cNvPr id="73743" name="TextBox 168"/>
          <p:cNvSpPr txBox="1">
            <a:spLocks noChangeArrowheads="1"/>
          </p:cNvSpPr>
          <p:nvPr/>
        </p:nvSpPr>
        <p:spPr bwMode="auto">
          <a:xfrm>
            <a:off x="3248025" y="6378575"/>
            <a:ext cx="27051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1600"/>
              <a:t>blockDim.x output elements</a:t>
            </a:r>
          </a:p>
        </p:txBody>
      </p:sp>
      <p:sp>
        <p:nvSpPr>
          <p:cNvPr id="170" name="TextBox 169"/>
          <p:cNvSpPr txBox="1"/>
          <p:nvPr/>
        </p:nvSpPr>
        <p:spPr bwMode="auto">
          <a:xfrm>
            <a:off x="1109663" y="5303838"/>
            <a:ext cx="1187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latin typeface="Arial"/>
                <a:cs typeface="+mn-cs"/>
              </a:rPr>
              <a:t>halo on left</a:t>
            </a:r>
          </a:p>
        </p:txBody>
      </p:sp>
      <p:sp>
        <p:nvSpPr>
          <p:cNvPr id="171" name="TextBox 170"/>
          <p:cNvSpPr txBox="1">
            <a:spLocks noChangeArrowheads="1"/>
          </p:cNvSpPr>
          <p:nvPr/>
        </p:nvSpPr>
        <p:spPr bwMode="auto">
          <a:xfrm>
            <a:off x="6848475" y="5297488"/>
            <a:ext cx="13128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1600"/>
              <a:t>halo on right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7" grpId="0" animBg="1"/>
      <p:bldP spid="168" grpId="0" animBg="1"/>
      <p:bldP spid="170" grpId="0"/>
      <p:bldP spid="17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ontent Placeholder 2"/>
          <p:cNvSpPr txBox="1">
            <a:spLocks/>
          </p:cNvSpPr>
          <p:nvPr/>
        </p:nvSpPr>
        <p:spPr bwMode="auto">
          <a:xfrm>
            <a:off x="76200" y="1674813"/>
            <a:ext cx="6546850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/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</a:t>
            </a: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 stencil_1d(</a:t>
            </a:r>
            <a:r>
              <a:rPr lang="en-GB" sz="15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 *in, </a:t>
            </a:r>
            <a:r>
              <a:rPr lang="en-GB" sz="15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500" b="1" kern="0" dirty="0">
                <a:latin typeface="Courier New" pitchFamily="49" charset="0"/>
                <a:cs typeface="Courier New" pitchFamily="49" charset="0"/>
              </a:rPr>
              <a:t> *out) {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 __shared__ </a:t>
            </a:r>
            <a:r>
              <a:rPr lang="en-GB" sz="15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500" b="1" kern="0" dirty="0">
                <a:latin typeface="Courier New" pitchFamily="49" charset="0"/>
                <a:cs typeface="Courier New" pitchFamily="49" charset="0"/>
              </a:rPr>
              <a:t> temp[BLOCK_SIZE + 2 * RADIUS];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5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500" b="1" kern="0" dirty="0" smtClean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500" b="1" kern="0" dirty="0" err="1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500" b="1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1500" b="1" kern="0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500" b="1" kern="0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sz="1500" b="1" kern="0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500" b="1" kern="0" dirty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1500" b="1" kern="0" dirty="0" err="1"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GB" sz="1500" b="1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5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500" b="1" kern="0" dirty="0" smtClean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500" b="1" kern="0" dirty="0" err="1" smtClean="0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1500" b="1" kern="0" dirty="0" err="1" smtClean="0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 + RADIUS;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1500" b="1" kern="0" dirty="0" smtClean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i="1" kern="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500" b="1" i="1" kern="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Read input elements into shared memory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temp[</a:t>
            </a:r>
            <a:r>
              <a:rPr lang="en-GB" sz="1500" b="1" kern="0" dirty="0" err="1" smtClean="0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] = in[</a:t>
            </a:r>
            <a:r>
              <a:rPr lang="en-GB" sz="1500" b="1" kern="0" dirty="0" err="1" smtClean="0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  if (</a:t>
            </a:r>
            <a:r>
              <a:rPr lang="en-GB" sz="1500" b="1" kern="0" dirty="0" err="1" smtClean="0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 &lt; RADIUS) {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    temp[</a:t>
            </a:r>
            <a:r>
              <a:rPr lang="en-GB" sz="1500" b="1" kern="0" dirty="0" err="1" smtClean="0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 - RADIUS] = in[</a:t>
            </a:r>
            <a:r>
              <a:rPr lang="en-GB" sz="1500" b="1" kern="0" dirty="0" err="1" smtClean="0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 - RADIUS];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    temp[</a:t>
            </a:r>
            <a:r>
              <a:rPr lang="en-GB" sz="1500" b="1" kern="0" dirty="0" err="1" smtClean="0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 + BLOCK_SIZE] =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      in[</a:t>
            </a:r>
            <a:r>
              <a:rPr lang="en-GB" sz="1500" b="1" kern="0" dirty="0" err="1" smtClean="0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 + BLOCK_SIZE];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  }</a:t>
            </a:r>
          </a:p>
        </p:txBody>
      </p:sp>
      <p:grpSp>
        <p:nvGrpSpPr>
          <p:cNvPr id="328" name="Group 327"/>
          <p:cNvGrpSpPr/>
          <p:nvPr/>
        </p:nvGrpSpPr>
        <p:grpSpPr>
          <a:xfrm>
            <a:off x="6240536" y="2028845"/>
            <a:ext cx="2801728" cy="137160"/>
            <a:chOff x="7168058" y="1735951"/>
            <a:chExt cx="3789141" cy="180020"/>
          </a:xfrm>
          <a:solidFill>
            <a:srgbClr val="000000">
              <a:lumMod val="85000"/>
              <a:lumOff val="15000"/>
            </a:srgbClr>
          </a:solidFill>
        </p:grpSpPr>
        <p:sp>
          <p:nvSpPr>
            <p:cNvPr id="329" name="Cube 328"/>
            <p:cNvSpPr/>
            <p:nvPr/>
          </p:nvSpPr>
          <p:spPr>
            <a:xfrm>
              <a:off x="7168058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30" name="Cube 329"/>
            <p:cNvSpPr/>
            <p:nvPr/>
          </p:nvSpPr>
          <p:spPr>
            <a:xfrm>
              <a:off x="7340705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31" name="Cube 330"/>
            <p:cNvSpPr/>
            <p:nvPr/>
          </p:nvSpPr>
          <p:spPr>
            <a:xfrm>
              <a:off x="7513352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32" name="Cube 331"/>
            <p:cNvSpPr/>
            <p:nvPr/>
          </p:nvSpPr>
          <p:spPr>
            <a:xfrm>
              <a:off x="7685999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33" name="Cube 332"/>
            <p:cNvSpPr/>
            <p:nvPr/>
          </p:nvSpPr>
          <p:spPr>
            <a:xfrm>
              <a:off x="7858646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34" name="Cube 333"/>
            <p:cNvSpPr/>
            <p:nvPr/>
          </p:nvSpPr>
          <p:spPr>
            <a:xfrm>
              <a:off x="8031293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35" name="Cube 334"/>
            <p:cNvSpPr/>
            <p:nvPr/>
          </p:nvSpPr>
          <p:spPr>
            <a:xfrm>
              <a:off x="8203940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36" name="Cube 335"/>
            <p:cNvSpPr/>
            <p:nvPr/>
          </p:nvSpPr>
          <p:spPr>
            <a:xfrm>
              <a:off x="8376587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37" name="Cube 336"/>
            <p:cNvSpPr/>
            <p:nvPr/>
          </p:nvSpPr>
          <p:spPr>
            <a:xfrm>
              <a:off x="8549234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38" name="Cube 337"/>
            <p:cNvSpPr/>
            <p:nvPr/>
          </p:nvSpPr>
          <p:spPr>
            <a:xfrm>
              <a:off x="8721881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39" name="Cube 338"/>
            <p:cNvSpPr/>
            <p:nvPr/>
          </p:nvSpPr>
          <p:spPr>
            <a:xfrm>
              <a:off x="8894528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40" name="Cube 339"/>
            <p:cNvSpPr/>
            <p:nvPr/>
          </p:nvSpPr>
          <p:spPr>
            <a:xfrm>
              <a:off x="9067175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41" name="Cube 340"/>
            <p:cNvSpPr/>
            <p:nvPr/>
          </p:nvSpPr>
          <p:spPr>
            <a:xfrm>
              <a:off x="9239822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42" name="Cube 341"/>
            <p:cNvSpPr/>
            <p:nvPr/>
          </p:nvSpPr>
          <p:spPr>
            <a:xfrm>
              <a:off x="9412469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43" name="Cube 342"/>
            <p:cNvSpPr/>
            <p:nvPr/>
          </p:nvSpPr>
          <p:spPr>
            <a:xfrm>
              <a:off x="9585116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44" name="Cube 343"/>
            <p:cNvSpPr/>
            <p:nvPr/>
          </p:nvSpPr>
          <p:spPr>
            <a:xfrm>
              <a:off x="9757763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45" name="Cube 344"/>
            <p:cNvSpPr/>
            <p:nvPr/>
          </p:nvSpPr>
          <p:spPr>
            <a:xfrm>
              <a:off x="9930410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46" name="Cube 345"/>
            <p:cNvSpPr/>
            <p:nvPr/>
          </p:nvSpPr>
          <p:spPr>
            <a:xfrm>
              <a:off x="10103057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47" name="Cube 346"/>
            <p:cNvSpPr/>
            <p:nvPr/>
          </p:nvSpPr>
          <p:spPr>
            <a:xfrm>
              <a:off x="10275704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48" name="Cube 347"/>
            <p:cNvSpPr/>
            <p:nvPr/>
          </p:nvSpPr>
          <p:spPr>
            <a:xfrm>
              <a:off x="10448351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49" name="Cube 348"/>
            <p:cNvSpPr/>
            <p:nvPr/>
          </p:nvSpPr>
          <p:spPr>
            <a:xfrm>
              <a:off x="10620998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50" name="Cube 349"/>
            <p:cNvSpPr/>
            <p:nvPr/>
          </p:nvSpPr>
          <p:spPr>
            <a:xfrm>
              <a:off x="10793651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351" name="Group 350"/>
          <p:cNvGrpSpPr>
            <a:grpSpLocks/>
          </p:cNvGrpSpPr>
          <p:nvPr/>
        </p:nvGrpSpPr>
        <p:grpSpPr bwMode="auto">
          <a:xfrm>
            <a:off x="6240463" y="3444875"/>
            <a:ext cx="2801937" cy="136525"/>
            <a:chOff x="7168058" y="1735951"/>
            <a:chExt cx="3789141" cy="180020"/>
          </a:xfrm>
        </p:grpSpPr>
        <p:sp>
          <p:nvSpPr>
            <p:cNvPr id="352" name="Cube 351"/>
            <p:cNvSpPr/>
            <p:nvPr/>
          </p:nvSpPr>
          <p:spPr>
            <a:xfrm>
              <a:off x="7168058" y="1735951"/>
              <a:ext cx="163159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53" name="Cube 352"/>
            <p:cNvSpPr/>
            <p:nvPr/>
          </p:nvSpPr>
          <p:spPr>
            <a:xfrm>
              <a:off x="7339804" y="1735951"/>
              <a:ext cx="16530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54" name="Cube 353"/>
            <p:cNvSpPr/>
            <p:nvPr/>
          </p:nvSpPr>
          <p:spPr>
            <a:xfrm>
              <a:off x="7513696" y="1735951"/>
              <a:ext cx="163159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55" name="Cube 354"/>
            <p:cNvSpPr/>
            <p:nvPr/>
          </p:nvSpPr>
          <p:spPr>
            <a:xfrm>
              <a:off x="7685442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56" name="Cube 355"/>
            <p:cNvSpPr/>
            <p:nvPr/>
          </p:nvSpPr>
          <p:spPr>
            <a:xfrm>
              <a:off x="7859335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57" name="Cube 356"/>
            <p:cNvSpPr/>
            <p:nvPr/>
          </p:nvSpPr>
          <p:spPr>
            <a:xfrm>
              <a:off x="8031081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58" name="Cube 357"/>
            <p:cNvSpPr/>
            <p:nvPr/>
          </p:nvSpPr>
          <p:spPr>
            <a:xfrm>
              <a:off x="8204973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59" name="Cube 358"/>
            <p:cNvSpPr/>
            <p:nvPr/>
          </p:nvSpPr>
          <p:spPr>
            <a:xfrm>
              <a:off x="8376718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60" name="Cube 359"/>
            <p:cNvSpPr/>
            <p:nvPr/>
          </p:nvSpPr>
          <p:spPr>
            <a:xfrm>
              <a:off x="8548464" y="1735951"/>
              <a:ext cx="165306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61" name="Cube 360"/>
            <p:cNvSpPr/>
            <p:nvPr/>
          </p:nvSpPr>
          <p:spPr>
            <a:xfrm>
              <a:off x="8722357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62" name="Cube 361"/>
            <p:cNvSpPr/>
            <p:nvPr/>
          </p:nvSpPr>
          <p:spPr>
            <a:xfrm>
              <a:off x="8894103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63" name="Cube 362"/>
            <p:cNvSpPr/>
            <p:nvPr/>
          </p:nvSpPr>
          <p:spPr>
            <a:xfrm>
              <a:off x="9067995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64" name="Cube 363"/>
            <p:cNvSpPr/>
            <p:nvPr/>
          </p:nvSpPr>
          <p:spPr>
            <a:xfrm>
              <a:off x="9239741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65" name="Cube 364"/>
            <p:cNvSpPr/>
            <p:nvPr/>
          </p:nvSpPr>
          <p:spPr>
            <a:xfrm>
              <a:off x="9411487" y="1735951"/>
              <a:ext cx="165306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66" name="Cube 365"/>
            <p:cNvSpPr/>
            <p:nvPr/>
          </p:nvSpPr>
          <p:spPr>
            <a:xfrm>
              <a:off x="9585380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67" name="Cube 366"/>
            <p:cNvSpPr/>
            <p:nvPr/>
          </p:nvSpPr>
          <p:spPr>
            <a:xfrm>
              <a:off x="9757126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68" name="Cube 367"/>
            <p:cNvSpPr/>
            <p:nvPr/>
          </p:nvSpPr>
          <p:spPr>
            <a:xfrm>
              <a:off x="9931018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69" name="Cube 368"/>
            <p:cNvSpPr/>
            <p:nvPr/>
          </p:nvSpPr>
          <p:spPr>
            <a:xfrm>
              <a:off x="10102764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70" name="Cube 369"/>
            <p:cNvSpPr/>
            <p:nvPr/>
          </p:nvSpPr>
          <p:spPr>
            <a:xfrm>
              <a:off x="10276657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71" name="Cube 370"/>
            <p:cNvSpPr/>
            <p:nvPr/>
          </p:nvSpPr>
          <p:spPr>
            <a:xfrm>
              <a:off x="10448403" y="1735951"/>
              <a:ext cx="163159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72" name="Cube 371"/>
            <p:cNvSpPr/>
            <p:nvPr/>
          </p:nvSpPr>
          <p:spPr>
            <a:xfrm>
              <a:off x="10620149" y="1735951"/>
              <a:ext cx="16530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73" name="Cube 372"/>
            <p:cNvSpPr/>
            <p:nvPr/>
          </p:nvSpPr>
          <p:spPr>
            <a:xfrm>
              <a:off x="10794040" y="1735951"/>
              <a:ext cx="163159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374" name="Group 373"/>
          <p:cNvGrpSpPr>
            <a:grpSpLocks/>
          </p:cNvGrpSpPr>
          <p:nvPr/>
        </p:nvGrpSpPr>
        <p:grpSpPr bwMode="auto">
          <a:xfrm>
            <a:off x="6240463" y="3962400"/>
            <a:ext cx="2801937" cy="136525"/>
            <a:chOff x="7168058" y="1735951"/>
            <a:chExt cx="3789141" cy="180020"/>
          </a:xfrm>
        </p:grpSpPr>
        <p:sp>
          <p:nvSpPr>
            <p:cNvPr id="375" name="Cube 374"/>
            <p:cNvSpPr/>
            <p:nvPr/>
          </p:nvSpPr>
          <p:spPr>
            <a:xfrm>
              <a:off x="7168058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76" name="Cube 375"/>
            <p:cNvSpPr/>
            <p:nvPr/>
          </p:nvSpPr>
          <p:spPr>
            <a:xfrm>
              <a:off x="7339804" y="1735951"/>
              <a:ext cx="165305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77" name="Cube 376"/>
            <p:cNvSpPr/>
            <p:nvPr/>
          </p:nvSpPr>
          <p:spPr>
            <a:xfrm>
              <a:off x="7513696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78" name="Cube 377"/>
            <p:cNvSpPr/>
            <p:nvPr/>
          </p:nvSpPr>
          <p:spPr>
            <a:xfrm>
              <a:off x="7685442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79" name="Cube 378"/>
            <p:cNvSpPr/>
            <p:nvPr/>
          </p:nvSpPr>
          <p:spPr>
            <a:xfrm>
              <a:off x="7859335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80" name="Cube 379"/>
            <p:cNvSpPr/>
            <p:nvPr/>
          </p:nvSpPr>
          <p:spPr>
            <a:xfrm>
              <a:off x="8031081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81" name="Cube 380"/>
            <p:cNvSpPr/>
            <p:nvPr/>
          </p:nvSpPr>
          <p:spPr>
            <a:xfrm>
              <a:off x="8204973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82" name="Cube 381"/>
            <p:cNvSpPr/>
            <p:nvPr/>
          </p:nvSpPr>
          <p:spPr>
            <a:xfrm>
              <a:off x="8376718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83" name="Cube 382"/>
            <p:cNvSpPr/>
            <p:nvPr/>
          </p:nvSpPr>
          <p:spPr>
            <a:xfrm>
              <a:off x="8548464" y="1735951"/>
              <a:ext cx="165306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84" name="Cube 383"/>
            <p:cNvSpPr/>
            <p:nvPr/>
          </p:nvSpPr>
          <p:spPr>
            <a:xfrm>
              <a:off x="8722357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85" name="Cube 384"/>
            <p:cNvSpPr/>
            <p:nvPr/>
          </p:nvSpPr>
          <p:spPr>
            <a:xfrm>
              <a:off x="8894103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86" name="Cube 385"/>
            <p:cNvSpPr/>
            <p:nvPr/>
          </p:nvSpPr>
          <p:spPr>
            <a:xfrm>
              <a:off x="9067995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87" name="Cube 386"/>
            <p:cNvSpPr/>
            <p:nvPr/>
          </p:nvSpPr>
          <p:spPr>
            <a:xfrm>
              <a:off x="9239741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88" name="Cube 387"/>
            <p:cNvSpPr/>
            <p:nvPr/>
          </p:nvSpPr>
          <p:spPr>
            <a:xfrm>
              <a:off x="9411487" y="1735951"/>
              <a:ext cx="165306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89" name="Cube 388"/>
            <p:cNvSpPr/>
            <p:nvPr/>
          </p:nvSpPr>
          <p:spPr>
            <a:xfrm>
              <a:off x="9585380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90" name="Cube 389"/>
            <p:cNvSpPr/>
            <p:nvPr/>
          </p:nvSpPr>
          <p:spPr>
            <a:xfrm>
              <a:off x="9757126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91" name="Cube 390"/>
            <p:cNvSpPr/>
            <p:nvPr/>
          </p:nvSpPr>
          <p:spPr>
            <a:xfrm>
              <a:off x="9931018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92" name="Cube 391"/>
            <p:cNvSpPr/>
            <p:nvPr/>
          </p:nvSpPr>
          <p:spPr>
            <a:xfrm>
              <a:off x="10102764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93" name="Cube 392"/>
            <p:cNvSpPr/>
            <p:nvPr/>
          </p:nvSpPr>
          <p:spPr>
            <a:xfrm>
              <a:off x="10276657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94" name="Cube 393"/>
            <p:cNvSpPr/>
            <p:nvPr/>
          </p:nvSpPr>
          <p:spPr>
            <a:xfrm>
              <a:off x="10448403" y="1735951"/>
              <a:ext cx="163159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95" name="Cube 394"/>
            <p:cNvSpPr/>
            <p:nvPr/>
          </p:nvSpPr>
          <p:spPr>
            <a:xfrm>
              <a:off x="10620149" y="1735951"/>
              <a:ext cx="16530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96" name="Cube 395"/>
            <p:cNvSpPr/>
            <p:nvPr/>
          </p:nvSpPr>
          <p:spPr>
            <a:xfrm>
              <a:off x="10794040" y="1735951"/>
              <a:ext cx="163159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397" name="Group 396"/>
          <p:cNvGrpSpPr>
            <a:grpSpLocks/>
          </p:cNvGrpSpPr>
          <p:nvPr/>
        </p:nvGrpSpPr>
        <p:grpSpPr bwMode="auto">
          <a:xfrm>
            <a:off x="6240463" y="4267200"/>
            <a:ext cx="2801937" cy="136525"/>
            <a:chOff x="7168058" y="1735951"/>
            <a:chExt cx="3789141" cy="180020"/>
          </a:xfrm>
        </p:grpSpPr>
        <p:sp>
          <p:nvSpPr>
            <p:cNvPr id="398" name="Cube 397"/>
            <p:cNvSpPr/>
            <p:nvPr/>
          </p:nvSpPr>
          <p:spPr>
            <a:xfrm>
              <a:off x="7168058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99" name="Cube 398"/>
            <p:cNvSpPr/>
            <p:nvPr/>
          </p:nvSpPr>
          <p:spPr>
            <a:xfrm>
              <a:off x="7339804" y="1735951"/>
              <a:ext cx="165305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00" name="Cube 399"/>
            <p:cNvSpPr/>
            <p:nvPr/>
          </p:nvSpPr>
          <p:spPr>
            <a:xfrm>
              <a:off x="7513696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01" name="Cube 400"/>
            <p:cNvSpPr/>
            <p:nvPr/>
          </p:nvSpPr>
          <p:spPr>
            <a:xfrm>
              <a:off x="7685442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02" name="Cube 401"/>
            <p:cNvSpPr/>
            <p:nvPr/>
          </p:nvSpPr>
          <p:spPr>
            <a:xfrm>
              <a:off x="7859335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03" name="Cube 402"/>
            <p:cNvSpPr/>
            <p:nvPr/>
          </p:nvSpPr>
          <p:spPr>
            <a:xfrm>
              <a:off x="8031081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04" name="Cube 403"/>
            <p:cNvSpPr/>
            <p:nvPr/>
          </p:nvSpPr>
          <p:spPr>
            <a:xfrm>
              <a:off x="8204973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05" name="Cube 404"/>
            <p:cNvSpPr/>
            <p:nvPr/>
          </p:nvSpPr>
          <p:spPr>
            <a:xfrm>
              <a:off x="8376718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06" name="Cube 405"/>
            <p:cNvSpPr/>
            <p:nvPr/>
          </p:nvSpPr>
          <p:spPr>
            <a:xfrm>
              <a:off x="8548464" y="1735951"/>
              <a:ext cx="165306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07" name="Cube 406"/>
            <p:cNvSpPr/>
            <p:nvPr/>
          </p:nvSpPr>
          <p:spPr>
            <a:xfrm>
              <a:off x="8722357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08" name="Cube 407"/>
            <p:cNvSpPr/>
            <p:nvPr/>
          </p:nvSpPr>
          <p:spPr>
            <a:xfrm>
              <a:off x="8894103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09" name="Cube 408"/>
            <p:cNvSpPr/>
            <p:nvPr/>
          </p:nvSpPr>
          <p:spPr>
            <a:xfrm>
              <a:off x="9067995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10" name="Cube 409"/>
            <p:cNvSpPr/>
            <p:nvPr/>
          </p:nvSpPr>
          <p:spPr>
            <a:xfrm>
              <a:off x="9239741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11" name="Cube 410"/>
            <p:cNvSpPr/>
            <p:nvPr/>
          </p:nvSpPr>
          <p:spPr>
            <a:xfrm>
              <a:off x="9411487" y="1735951"/>
              <a:ext cx="165306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12" name="Cube 411"/>
            <p:cNvSpPr/>
            <p:nvPr/>
          </p:nvSpPr>
          <p:spPr>
            <a:xfrm>
              <a:off x="9585380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13" name="Cube 412"/>
            <p:cNvSpPr/>
            <p:nvPr/>
          </p:nvSpPr>
          <p:spPr>
            <a:xfrm>
              <a:off x="9757126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14" name="Cube 413"/>
            <p:cNvSpPr/>
            <p:nvPr/>
          </p:nvSpPr>
          <p:spPr>
            <a:xfrm>
              <a:off x="9931018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15" name="Cube 414"/>
            <p:cNvSpPr/>
            <p:nvPr/>
          </p:nvSpPr>
          <p:spPr>
            <a:xfrm>
              <a:off x="10102764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16" name="Cube 415"/>
            <p:cNvSpPr/>
            <p:nvPr/>
          </p:nvSpPr>
          <p:spPr>
            <a:xfrm>
              <a:off x="10276657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17" name="Cube 416"/>
            <p:cNvSpPr/>
            <p:nvPr/>
          </p:nvSpPr>
          <p:spPr>
            <a:xfrm>
              <a:off x="10448403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18" name="Cube 417"/>
            <p:cNvSpPr/>
            <p:nvPr/>
          </p:nvSpPr>
          <p:spPr>
            <a:xfrm>
              <a:off x="10620149" y="1735951"/>
              <a:ext cx="165305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19" name="Cube 418"/>
            <p:cNvSpPr/>
            <p:nvPr/>
          </p:nvSpPr>
          <p:spPr>
            <a:xfrm>
              <a:off x="10794040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</a:p>
        </p:txBody>
      </p:sp>
      <p:sp>
        <p:nvSpPr>
          <p:cNvPr id="74759" name="Title 3"/>
          <p:cNvSpPr txBox="1">
            <a:spLocks/>
          </p:cNvSpPr>
          <p:nvPr/>
        </p:nvSpPr>
        <p:spPr bwMode="auto">
          <a:xfrm>
            <a:off x="457200" y="457200"/>
            <a:ext cx="82296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4400">
                <a:latin typeface="Calibri" pitchFamily="34" charset="0"/>
              </a:rPr>
              <a:t>Stencil Kernel</a:t>
            </a:r>
            <a:endParaRPr lang="en-US" sz="440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76200" y="1600200"/>
            <a:ext cx="8369300" cy="4724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9144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000" b="1">
                <a:solidFill>
                  <a:schemeClr val="tx1"/>
                </a:solidFill>
                <a:latin typeface="Trebuchet MS" pitchFamily="34" charset="0"/>
              </a:defRPr>
            </a:lvl2pPr>
            <a:lvl3pPr marL="1371600" indent="-282575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GB" sz="1500" i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500" i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Apply the stencil</a:t>
            </a:r>
          </a:p>
          <a:p>
            <a:pPr marL="0" indent="0">
              <a:buFontTx/>
              <a:buNone/>
              <a:defRPr/>
            </a:pPr>
            <a:r>
              <a:rPr lang="en-GB" sz="15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500" dirty="0" err="1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500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500" dirty="0" smtClean="0">
                <a:latin typeface="Courier New" pitchFamily="49" charset="0"/>
                <a:cs typeface="Courier New" pitchFamily="49" charset="0"/>
              </a:rPr>
              <a:t>result = 0;</a:t>
            </a:r>
          </a:p>
          <a:p>
            <a:pPr marL="0" indent="0">
              <a:buFontTx/>
              <a:buNone/>
              <a:defRPr/>
            </a:pPr>
            <a:r>
              <a:rPr lang="en-GB" sz="15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500" dirty="0" smtClean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GB" sz="1500" dirty="0" err="1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500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500" dirty="0" smtClean="0">
                <a:latin typeface="Courier New" pitchFamily="49" charset="0"/>
                <a:cs typeface="Courier New" pitchFamily="49" charset="0"/>
              </a:rPr>
              <a:t>offset = -RADIUS ; offset &lt;= RADIUS ; offset++)</a:t>
            </a:r>
          </a:p>
          <a:p>
            <a:pPr marL="0" indent="0">
              <a:buFontTx/>
              <a:buNone/>
              <a:defRPr/>
            </a:pPr>
            <a:r>
              <a:rPr lang="en-GB" sz="1500" dirty="0" smtClean="0">
                <a:latin typeface="Courier New" pitchFamily="49" charset="0"/>
                <a:cs typeface="Courier New" pitchFamily="49" charset="0"/>
              </a:rPr>
              <a:t>    result += temp[</a:t>
            </a:r>
            <a:r>
              <a:rPr lang="en-GB" sz="1500" dirty="0" err="1" smtClean="0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500" dirty="0" smtClean="0">
                <a:latin typeface="Courier New" pitchFamily="49" charset="0"/>
                <a:cs typeface="Courier New" pitchFamily="49" charset="0"/>
              </a:rPr>
              <a:t> + offset];</a:t>
            </a:r>
          </a:p>
          <a:p>
            <a:pPr marL="0" indent="0">
              <a:buFontTx/>
              <a:buNone/>
              <a:defRPr/>
            </a:pPr>
            <a:endParaRPr lang="en-GB" sz="15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GB" sz="1500" i="1" dirty="0" smtClean="0">
                <a:latin typeface="Courier New" pitchFamily="49" charset="0"/>
                <a:cs typeface="Courier New" pitchFamily="49" charset="0"/>
              </a:rPr>
              <a:t>  // Store the result</a:t>
            </a:r>
          </a:p>
          <a:p>
            <a:pPr marL="0" indent="0">
              <a:buFontTx/>
              <a:buNone/>
              <a:defRPr/>
            </a:pPr>
            <a:r>
              <a:rPr lang="en-GB" sz="1500" dirty="0" smtClean="0">
                <a:latin typeface="Courier New" pitchFamily="49" charset="0"/>
                <a:cs typeface="Courier New" pitchFamily="49" charset="0"/>
              </a:rPr>
              <a:t>  out[</a:t>
            </a:r>
            <a:r>
              <a:rPr lang="en-GB" sz="1500" dirty="0" err="1" smtClean="0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500" dirty="0" smtClean="0">
                <a:latin typeface="Courier New" pitchFamily="49" charset="0"/>
                <a:cs typeface="Courier New" pitchFamily="49" charset="0"/>
              </a:rPr>
              <a:t>] = result;</a:t>
            </a:r>
          </a:p>
          <a:p>
            <a:pPr marL="0" indent="0">
              <a:buFontTx/>
              <a:buNone/>
              <a:defRPr/>
            </a:pPr>
            <a:r>
              <a:rPr lang="en-GB" sz="15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sz="15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57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Stencil Kernel</a:t>
            </a:r>
            <a:endParaRPr 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Data Race!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  <p:sp>
        <p:nvSpPr>
          <p:cNvPr id="128" name="Content Placeholder 2"/>
          <p:cNvSpPr txBox="1">
            <a:spLocks/>
          </p:cNvSpPr>
          <p:nvPr/>
        </p:nvSpPr>
        <p:spPr bwMode="auto">
          <a:xfrm>
            <a:off x="76200" y="1600200"/>
            <a:ext cx="87503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/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kern="0" dirty="0" smtClean="0"/>
              <a:t>The stencil example will not work…</a:t>
            </a:r>
          </a:p>
          <a:p>
            <a:pPr lvl="1">
              <a:defRPr/>
            </a:pPr>
            <a:endParaRPr lang="en-GB" sz="2400" kern="0" dirty="0" smtClean="0">
              <a:cs typeface="+mn-cs"/>
            </a:endParaRPr>
          </a:p>
          <a:p>
            <a:pPr>
              <a:defRPr/>
            </a:pPr>
            <a:r>
              <a:rPr lang="en-GB" kern="0" dirty="0" smtClean="0"/>
              <a:t>Suppose thread 15 reads the halo before thread 0 has fetched it…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1400" kern="0" dirty="0" smtClean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GB" sz="1400" kern="0" dirty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400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temp[</a:t>
            </a:r>
            <a:r>
              <a:rPr lang="en-GB" sz="1400" kern="0" dirty="0" err="1" smtClean="0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] = in[</a:t>
            </a:r>
            <a:r>
              <a:rPr lang="en-GB" sz="1400" kern="0" dirty="0" err="1" smtClean="0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  if (</a:t>
            </a:r>
            <a:r>
              <a:rPr lang="en-GB" sz="1400" kern="0" dirty="0" err="1" smtClean="0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 &lt; RADIUS) {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    temp[</a:t>
            </a:r>
            <a:r>
              <a:rPr lang="en-GB" sz="1400" kern="0" dirty="0" err="1" smtClean="0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 – RADIUS = in[</a:t>
            </a:r>
            <a:r>
              <a:rPr lang="en-GB" sz="1400" kern="0" dirty="0" err="1" smtClean="0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 – RADIUS];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    temp[</a:t>
            </a:r>
            <a:r>
              <a:rPr lang="en-GB" sz="1400" kern="0" dirty="0" err="1" smtClean="0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 + BLOCK_SIZE] = in[</a:t>
            </a:r>
            <a:r>
              <a:rPr lang="en-GB" sz="1400" kern="0" dirty="0" err="1" smtClean="0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 + BLOCK_SIZE];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4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kern="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 result = 0;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  result += temp[</a:t>
            </a:r>
            <a:r>
              <a:rPr lang="en-GB" sz="1400" kern="0" dirty="0" err="1" smtClean="0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 + 1];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kern="0" dirty="0">
              <a:latin typeface="Arial"/>
            </a:endParaRPr>
          </a:p>
        </p:txBody>
      </p:sp>
      <p:grpSp>
        <p:nvGrpSpPr>
          <p:cNvPr id="129" name="Group 128"/>
          <p:cNvGrpSpPr>
            <a:grpSpLocks/>
          </p:cNvGrpSpPr>
          <p:nvPr/>
        </p:nvGrpSpPr>
        <p:grpSpPr bwMode="auto">
          <a:xfrm>
            <a:off x="6027738" y="5260975"/>
            <a:ext cx="2936875" cy="136525"/>
            <a:chOff x="7061575" y="4485901"/>
            <a:chExt cx="3789141" cy="180020"/>
          </a:xfrm>
        </p:grpSpPr>
        <p:sp>
          <p:nvSpPr>
            <p:cNvPr id="130" name="Cube 129"/>
            <p:cNvSpPr/>
            <p:nvPr/>
          </p:nvSpPr>
          <p:spPr>
            <a:xfrm>
              <a:off x="7061575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1" name="Cube 130"/>
            <p:cNvSpPr/>
            <p:nvPr/>
          </p:nvSpPr>
          <p:spPr>
            <a:xfrm>
              <a:off x="7233622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2" name="Cube 131"/>
            <p:cNvSpPr/>
            <p:nvPr/>
          </p:nvSpPr>
          <p:spPr>
            <a:xfrm>
              <a:off x="7407718" y="4485901"/>
              <a:ext cx="161807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3" name="Cube 132"/>
            <p:cNvSpPr/>
            <p:nvPr/>
          </p:nvSpPr>
          <p:spPr>
            <a:xfrm>
              <a:off x="7579765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4" name="Cube 133"/>
            <p:cNvSpPr/>
            <p:nvPr/>
          </p:nvSpPr>
          <p:spPr>
            <a:xfrm>
              <a:off x="7751812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5" name="Cube 134"/>
            <p:cNvSpPr/>
            <p:nvPr/>
          </p:nvSpPr>
          <p:spPr>
            <a:xfrm>
              <a:off x="7923860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6" name="Cube 135"/>
            <p:cNvSpPr/>
            <p:nvPr/>
          </p:nvSpPr>
          <p:spPr>
            <a:xfrm>
              <a:off x="8097956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7" name="Cube 136"/>
            <p:cNvSpPr/>
            <p:nvPr/>
          </p:nvSpPr>
          <p:spPr>
            <a:xfrm>
              <a:off x="8270004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8" name="Cube 137"/>
            <p:cNvSpPr/>
            <p:nvPr/>
          </p:nvSpPr>
          <p:spPr>
            <a:xfrm>
              <a:off x="8442051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9" name="Cube 138"/>
            <p:cNvSpPr/>
            <p:nvPr/>
          </p:nvSpPr>
          <p:spPr>
            <a:xfrm>
              <a:off x="8616146" y="4485901"/>
              <a:ext cx="161807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0" name="Cube 139"/>
            <p:cNvSpPr/>
            <p:nvPr/>
          </p:nvSpPr>
          <p:spPr>
            <a:xfrm>
              <a:off x="8788194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1" name="Cube 140"/>
            <p:cNvSpPr/>
            <p:nvPr/>
          </p:nvSpPr>
          <p:spPr>
            <a:xfrm>
              <a:off x="8960241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2" name="Cube 141"/>
            <p:cNvSpPr/>
            <p:nvPr/>
          </p:nvSpPr>
          <p:spPr>
            <a:xfrm>
              <a:off x="9134338" y="4485901"/>
              <a:ext cx="161806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3" name="Cube 142"/>
            <p:cNvSpPr/>
            <p:nvPr/>
          </p:nvSpPr>
          <p:spPr>
            <a:xfrm>
              <a:off x="9306385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4" name="Cube 143"/>
            <p:cNvSpPr/>
            <p:nvPr/>
          </p:nvSpPr>
          <p:spPr>
            <a:xfrm>
              <a:off x="9478433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5" name="Cube 144"/>
            <p:cNvSpPr/>
            <p:nvPr/>
          </p:nvSpPr>
          <p:spPr>
            <a:xfrm>
              <a:off x="9650480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6" name="Cube 145"/>
            <p:cNvSpPr/>
            <p:nvPr/>
          </p:nvSpPr>
          <p:spPr>
            <a:xfrm>
              <a:off x="9824575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7" name="Cube 146"/>
            <p:cNvSpPr/>
            <p:nvPr/>
          </p:nvSpPr>
          <p:spPr>
            <a:xfrm>
              <a:off x="9996622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8" name="Cube 147"/>
            <p:cNvSpPr/>
            <p:nvPr/>
          </p:nvSpPr>
          <p:spPr>
            <a:xfrm>
              <a:off x="10168670" y="4485901"/>
              <a:ext cx="163855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9" name="Cube 148"/>
            <p:cNvSpPr/>
            <p:nvPr/>
          </p:nvSpPr>
          <p:spPr>
            <a:xfrm>
              <a:off x="10342766" y="4485901"/>
              <a:ext cx="161806" cy="180020"/>
            </a:xfrm>
            <a:prstGeom prst="cube">
              <a:avLst/>
            </a:prstGeom>
            <a:gradFill rotWithShape="1">
              <a:gsLst>
                <a:gs pos="0">
                  <a:srgbClr val="33CCCC">
                    <a:shade val="51000"/>
                    <a:satMod val="130000"/>
                  </a:srgbClr>
                </a:gs>
                <a:gs pos="80000">
                  <a:srgbClr val="33CCCC">
                    <a:shade val="93000"/>
                    <a:satMod val="130000"/>
                  </a:srgbClr>
                </a:gs>
                <a:gs pos="100000">
                  <a:srgbClr val="33CCCC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33CCC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0" name="Cube 149"/>
            <p:cNvSpPr/>
            <p:nvPr/>
          </p:nvSpPr>
          <p:spPr>
            <a:xfrm>
              <a:off x="10514814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1" name="Cube 150"/>
            <p:cNvSpPr/>
            <p:nvPr/>
          </p:nvSpPr>
          <p:spPr>
            <a:xfrm>
              <a:off x="10686861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152" name="TextBox 151"/>
          <p:cNvSpPr txBox="1"/>
          <p:nvPr/>
        </p:nvSpPr>
        <p:spPr bwMode="auto">
          <a:xfrm>
            <a:off x="4011613" y="3409950"/>
            <a:ext cx="2009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Store at temp[18]</a:t>
            </a:r>
          </a:p>
        </p:txBody>
      </p:sp>
      <p:sp>
        <p:nvSpPr>
          <p:cNvPr id="153" name="TextBox 152"/>
          <p:cNvSpPr txBox="1"/>
          <p:nvPr/>
        </p:nvSpPr>
        <p:spPr bwMode="auto">
          <a:xfrm>
            <a:off x="3983038" y="5187950"/>
            <a:ext cx="2117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Load from temp[19]</a:t>
            </a:r>
          </a:p>
        </p:txBody>
      </p:sp>
      <p:sp>
        <p:nvSpPr>
          <p:cNvPr id="154" name="TextBox 153"/>
          <p:cNvSpPr txBox="1">
            <a:spLocks noChangeArrowheads="1"/>
          </p:cNvSpPr>
          <p:nvPr/>
        </p:nvSpPr>
        <p:spPr bwMode="auto">
          <a:xfrm>
            <a:off x="5562600" y="3910013"/>
            <a:ext cx="3084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400" b="1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Skipped, threadIdx &gt; RADIUS</a:t>
            </a:r>
          </a:p>
        </p:txBody>
      </p:sp>
      <p:grpSp>
        <p:nvGrpSpPr>
          <p:cNvPr id="155" name="Group 154"/>
          <p:cNvGrpSpPr>
            <a:grpSpLocks/>
          </p:cNvGrpSpPr>
          <p:nvPr/>
        </p:nvGrpSpPr>
        <p:grpSpPr bwMode="auto">
          <a:xfrm>
            <a:off x="5978525" y="3492500"/>
            <a:ext cx="2936875" cy="138113"/>
            <a:chOff x="7054973" y="3230407"/>
            <a:chExt cx="3789141" cy="180020"/>
          </a:xfrm>
        </p:grpSpPr>
        <p:sp>
          <p:nvSpPr>
            <p:cNvPr id="156" name="Cube 155"/>
            <p:cNvSpPr/>
            <p:nvPr/>
          </p:nvSpPr>
          <p:spPr>
            <a:xfrm>
              <a:off x="7054973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7" name="Cube 156"/>
            <p:cNvSpPr/>
            <p:nvPr/>
          </p:nvSpPr>
          <p:spPr>
            <a:xfrm>
              <a:off x="7227020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8" name="Cube 157"/>
            <p:cNvSpPr/>
            <p:nvPr/>
          </p:nvSpPr>
          <p:spPr>
            <a:xfrm>
              <a:off x="7401117" y="3230407"/>
              <a:ext cx="161806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9" name="Cube 158"/>
            <p:cNvSpPr/>
            <p:nvPr/>
          </p:nvSpPr>
          <p:spPr>
            <a:xfrm>
              <a:off x="7573164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0" name="Cube 159"/>
            <p:cNvSpPr/>
            <p:nvPr/>
          </p:nvSpPr>
          <p:spPr>
            <a:xfrm>
              <a:off x="7745212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1" name="Cube 160"/>
            <p:cNvSpPr/>
            <p:nvPr/>
          </p:nvSpPr>
          <p:spPr>
            <a:xfrm>
              <a:off x="7917259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2" name="Cube 161"/>
            <p:cNvSpPr/>
            <p:nvPr/>
          </p:nvSpPr>
          <p:spPr>
            <a:xfrm>
              <a:off x="8091354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3" name="Cube 162"/>
            <p:cNvSpPr/>
            <p:nvPr/>
          </p:nvSpPr>
          <p:spPr>
            <a:xfrm>
              <a:off x="8263402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4" name="Cube 163"/>
            <p:cNvSpPr/>
            <p:nvPr/>
          </p:nvSpPr>
          <p:spPr>
            <a:xfrm>
              <a:off x="8435449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5" name="Cube 164"/>
            <p:cNvSpPr/>
            <p:nvPr/>
          </p:nvSpPr>
          <p:spPr>
            <a:xfrm>
              <a:off x="8609546" y="3230407"/>
              <a:ext cx="161806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6" name="Cube 165"/>
            <p:cNvSpPr/>
            <p:nvPr/>
          </p:nvSpPr>
          <p:spPr>
            <a:xfrm>
              <a:off x="8781593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7" name="Cube 166"/>
            <p:cNvSpPr/>
            <p:nvPr/>
          </p:nvSpPr>
          <p:spPr>
            <a:xfrm>
              <a:off x="8953641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8" name="Cube 167"/>
            <p:cNvSpPr/>
            <p:nvPr/>
          </p:nvSpPr>
          <p:spPr>
            <a:xfrm>
              <a:off x="9127736" y="3230407"/>
              <a:ext cx="161807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9" name="Cube 168"/>
            <p:cNvSpPr/>
            <p:nvPr/>
          </p:nvSpPr>
          <p:spPr>
            <a:xfrm>
              <a:off x="9299783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0" name="Cube 169"/>
            <p:cNvSpPr/>
            <p:nvPr/>
          </p:nvSpPr>
          <p:spPr>
            <a:xfrm>
              <a:off x="9471831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1" name="Cube 170"/>
            <p:cNvSpPr/>
            <p:nvPr/>
          </p:nvSpPr>
          <p:spPr>
            <a:xfrm>
              <a:off x="9643878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2" name="Cube 171"/>
            <p:cNvSpPr/>
            <p:nvPr/>
          </p:nvSpPr>
          <p:spPr>
            <a:xfrm>
              <a:off x="9817974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3" name="Cube 172"/>
            <p:cNvSpPr/>
            <p:nvPr/>
          </p:nvSpPr>
          <p:spPr>
            <a:xfrm>
              <a:off x="9990022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4" name="Cube 173"/>
            <p:cNvSpPr/>
            <p:nvPr/>
          </p:nvSpPr>
          <p:spPr>
            <a:xfrm>
              <a:off x="10162069" y="3230407"/>
              <a:ext cx="163855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5" name="Cube 174"/>
            <p:cNvSpPr/>
            <p:nvPr/>
          </p:nvSpPr>
          <p:spPr>
            <a:xfrm>
              <a:off x="10336164" y="3230407"/>
              <a:ext cx="161807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6" name="Cube 175"/>
            <p:cNvSpPr/>
            <p:nvPr/>
          </p:nvSpPr>
          <p:spPr>
            <a:xfrm>
              <a:off x="10508212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7" name="Cube 176"/>
            <p:cNvSpPr/>
            <p:nvPr/>
          </p:nvSpPr>
          <p:spPr>
            <a:xfrm>
              <a:off x="10680259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5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__syncthreads()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void </a:t>
            </a:r>
            <a:r>
              <a:rPr lang="en-GB" dirty="0" smtClean="0">
                <a:solidFill>
                  <a:srgbClr val="D6840C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GB" dirty="0" err="1" smtClean="0">
                <a:solidFill>
                  <a:srgbClr val="D6840C"/>
                </a:solidFill>
                <a:latin typeface="Courier New" pitchFamily="49" charset="0"/>
                <a:cs typeface="Courier New" pitchFamily="49" charset="0"/>
              </a:rPr>
              <a:t>syncthreads</a:t>
            </a:r>
            <a:r>
              <a:rPr lang="en-GB" dirty="0" smtClean="0">
                <a:solidFill>
                  <a:srgbClr val="D6840C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Synchronizes all threads within a block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Used to prevent RAW / WAR / WAW hazards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All threads must reach the barrier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In conditional code, the condition must be uniform across the block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Stencil Kernel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1393825"/>
            <a:ext cx="858202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/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stencil_1d(</a:t>
            </a:r>
            <a:r>
              <a:rPr lang="en-GB" sz="18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*in, </a:t>
            </a:r>
            <a:r>
              <a:rPr lang="en-GB" sz="18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*out) {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kern="0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__shared__</a:t>
            </a:r>
            <a:r>
              <a:rPr lang="en-GB" sz="1800" b="1" kern="0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temp[BLOCK_SIZE + 2 * RADIUS];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+ radius;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1800" b="1" kern="0" dirty="0" smtClean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i="1" kern="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i="1" kern="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Read input elements into shared memory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temp[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] = in[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   if (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&lt; RADIUS) {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       temp[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– RADIUS] = in[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– RADIUS];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       temp[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+ BLOCK_SIZE] = in[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+ BLOCK_SIZE];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1800" b="1" kern="0" dirty="0" smtClean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i="1" kern="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i="1" kern="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Synchronize (ensure all the data is available)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kern="0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GB" sz="1800" b="1" kern="0" dirty="0" err="1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syncthreads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();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Stencil Kernel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1600200"/>
            <a:ext cx="85979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/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GB" sz="1800" b="1" i="1" kern="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// Apply the stencil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result = 0;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   for (</a:t>
            </a:r>
            <a:r>
              <a:rPr lang="en-GB" sz="18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offset = -RADIUS ; offset &lt;= RADIUS ; offset++)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       result += temp[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+ offset];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1800" b="1" kern="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i="1" kern="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i="1" kern="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Store the result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out[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] = result;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sz="1800" b="1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Review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" y="1600200"/>
            <a:ext cx="88201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Launching </a:t>
            </a:r>
            <a:r>
              <a:rPr lang="en-GB" dirty="0"/>
              <a:t>parallel </a:t>
            </a:r>
            <a:r>
              <a:rPr lang="en-GB" dirty="0" smtClean="0"/>
              <a:t>threads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Launch </a:t>
            </a:r>
            <a:r>
              <a:rPr lang="en-GB" sz="1800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GB" dirty="0" smtClean="0"/>
              <a:t> </a:t>
            </a:r>
            <a:r>
              <a:rPr lang="en-GB" dirty="0"/>
              <a:t>blocks with 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en-GB" dirty="0" smtClean="0"/>
              <a:t> </a:t>
            </a:r>
            <a:r>
              <a:rPr lang="en-GB" dirty="0"/>
              <a:t>threads </a:t>
            </a:r>
            <a:r>
              <a:rPr lang="en-GB" dirty="0" smtClean="0"/>
              <a:t>per block with 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kernel</a:t>
            </a:r>
            <a:r>
              <a:rPr lang="en-GB" sz="1800" b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&lt;&lt;&lt;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N,M</a:t>
            </a:r>
            <a:r>
              <a:rPr lang="en-GB" sz="1800" b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&gt;&gt;&gt;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(…)</a:t>
            </a:r>
            <a:r>
              <a:rPr lang="en-GB" sz="1800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Use 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800" dirty="0">
                <a:solidFill>
                  <a:schemeClr val="accent4"/>
                </a:solidFill>
              </a:rPr>
              <a:t> </a:t>
            </a:r>
            <a:r>
              <a:rPr lang="en-GB" dirty="0" smtClean="0"/>
              <a:t>to access block index within grid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/>
              <a:t>Use </a:t>
            </a:r>
            <a:r>
              <a:rPr lang="en-GB" sz="1800" b="1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800" b="1" dirty="0" smtClean="0">
                <a:solidFill>
                  <a:schemeClr val="accent6"/>
                </a:solidFill>
              </a:rPr>
              <a:t> </a:t>
            </a:r>
            <a:r>
              <a:rPr lang="en-GB" dirty="0"/>
              <a:t>to access </a:t>
            </a:r>
            <a:r>
              <a:rPr lang="en-GB" dirty="0" smtClean="0"/>
              <a:t>thread index within block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Allocate elements to threads: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600" dirty="0" smtClean="0">
              <a:solidFill>
                <a:srgbClr val="8AAD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b="1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index =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*</a:t>
            </a:r>
            <a:r>
              <a:rPr lang="en-GB" sz="2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GB" sz="2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Review 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Use </a:t>
            </a:r>
            <a:r>
              <a:rPr lang="en-GB" sz="2000" b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__shared__ </a:t>
            </a:r>
            <a:r>
              <a:rPr lang="en-GB" dirty="0" smtClean="0"/>
              <a:t>to declare a variable/array in shared memory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Data is shared between threads in a block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Not visible to threads in other blocks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Use </a:t>
            </a:r>
            <a:r>
              <a:rPr lang="en-GB" sz="2000" b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GB" sz="2000" b="1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syncthreads</a:t>
            </a:r>
            <a:r>
              <a:rPr lang="en-GB" sz="2000" b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GB" b="1" dirty="0" smtClean="0">
                <a:solidFill>
                  <a:schemeClr val="accent6"/>
                </a:solidFill>
              </a:rPr>
              <a:t> </a:t>
            </a:r>
            <a:r>
              <a:rPr lang="en-GB" dirty="0" smtClean="0"/>
              <a:t>as a barrier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Use to prevent data hazards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 txBox="1">
            <a:spLocks/>
          </p:cNvSpPr>
          <p:nvPr/>
        </p:nvSpPr>
        <p:spPr bwMode="auto">
          <a:xfrm>
            <a:off x="722313" y="4406900"/>
            <a:ext cx="5424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73B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16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32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49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6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kern="0" dirty="0" smtClean="0">
                <a:latin typeface="Trebuchet MS" pitchFamily="34" charset="0"/>
              </a:rPr>
              <a:t>Hello World!</a:t>
            </a:r>
            <a:endParaRPr lang="en-GB" kern="0" dirty="0">
              <a:latin typeface="Trebuchet MS" pitchFamily="34" charset="0"/>
            </a:endParaRPr>
          </a:p>
        </p:txBody>
      </p:sp>
      <p:cxnSp>
        <p:nvCxnSpPr>
          <p:cNvPr id="20482" name="Straight Connector 56"/>
          <p:cNvCxnSpPr>
            <a:cxnSpLocks noChangeShapeType="1"/>
          </p:cNvCxnSpPr>
          <p:nvPr/>
        </p:nvCxnSpPr>
        <p:spPr bwMode="auto">
          <a:xfrm>
            <a:off x="6457950" y="1512888"/>
            <a:ext cx="3175" cy="3514725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20483" name="Straight Connector 57"/>
          <p:cNvCxnSpPr>
            <a:cxnSpLocks noChangeShapeType="1"/>
          </p:cNvCxnSpPr>
          <p:nvPr/>
        </p:nvCxnSpPr>
        <p:spPr bwMode="auto">
          <a:xfrm>
            <a:off x="6461125" y="1497013"/>
            <a:ext cx="336550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20484" name="Straight Connector 58"/>
          <p:cNvCxnSpPr>
            <a:cxnSpLocks noChangeShapeType="1"/>
          </p:cNvCxnSpPr>
          <p:nvPr/>
        </p:nvCxnSpPr>
        <p:spPr bwMode="auto">
          <a:xfrm>
            <a:off x="4435475" y="1689100"/>
            <a:ext cx="2025650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sp>
        <p:nvSpPr>
          <p:cNvPr id="60" name="AutoShape 14"/>
          <p:cNvSpPr>
            <a:spLocks noChangeArrowheads="1"/>
          </p:cNvSpPr>
          <p:nvPr/>
        </p:nvSpPr>
        <p:spPr bwMode="auto">
          <a:xfrm>
            <a:off x="6796088" y="1296988"/>
            <a:ext cx="2232025" cy="40005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Heterogeneous Computing</a:t>
            </a:r>
            <a:r>
              <a:rPr lang="en-US" sz="9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 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1" name="AutoShape 14"/>
          <p:cNvSpPr>
            <a:spLocks noChangeArrowheads="1"/>
          </p:cNvSpPr>
          <p:nvPr/>
        </p:nvSpPr>
        <p:spPr bwMode="ltGray">
          <a:xfrm>
            <a:off x="6796088" y="1738313"/>
            <a:ext cx="2232025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Blocks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2" name="AutoShape 14"/>
          <p:cNvSpPr>
            <a:spLocks noChangeArrowheads="1"/>
          </p:cNvSpPr>
          <p:nvPr/>
        </p:nvSpPr>
        <p:spPr bwMode="ltGray">
          <a:xfrm>
            <a:off x="6796088" y="2179638"/>
            <a:ext cx="2232025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Threads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3" name="AutoShape 14"/>
          <p:cNvSpPr>
            <a:spLocks noChangeArrowheads="1"/>
          </p:cNvSpPr>
          <p:nvPr/>
        </p:nvSpPr>
        <p:spPr bwMode="ltGray">
          <a:xfrm>
            <a:off x="6796088" y="2620963"/>
            <a:ext cx="2232025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Indexing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4" name="AutoShape 14"/>
          <p:cNvSpPr>
            <a:spLocks noChangeArrowheads="1"/>
          </p:cNvSpPr>
          <p:nvPr/>
        </p:nvSpPr>
        <p:spPr bwMode="ltGray">
          <a:xfrm>
            <a:off x="6796088" y="3062288"/>
            <a:ext cx="2232025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Shared memory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5" name="AutoShape 14"/>
          <p:cNvSpPr>
            <a:spLocks noChangeArrowheads="1"/>
          </p:cNvSpPr>
          <p:nvPr/>
        </p:nvSpPr>
        <p:spPr bwMode="ltGray">
          <a:xfrm>
            <a:off x="6796088" y="3503613"/>
            <a:ext cx="2232025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__</a:t>
            </a:r>
            <a:r>
              <a:rPr lang="en-US" sz="1400" kern="0" dirty="0" err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syncthreads</a:t>
            </a: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()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6" name="AutoShape 14"/>
          <p:cNvSpPr>
            <a:spLocks noChangeArrowheads="1"/>
          </p:cNvSpPr>
          <p:nvPr/>
        </p:nvSpPr>
        <p:spPr bwMode="ltGray">
          <a:xfrm>
            <a:off x="6796088" y="3944938"/>
            <a:ext cx="2232025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Asynchronous operation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7" name="AutoShape 14"/>
          <p:cNvSpPr>
            <a:spLocks noChangeArrowheads="1"/>
          </p:cNvSpPr>
          <p:nvPr/>
        </p:nvSpPr>
        <p:spPr bwMode="ltGray">
          <a:xfrm>
            <a:off x="6796088" y="4386263"/>
            <a:ext cx="2232025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Handling errors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8" name="AutoShape 14"/>
          <p:cNvSpPr>
            <a:spLocks noChangeArrowheads="1"/>
          </p:cNvSpPr>
          <p:nvPr/>
        </p:nvSpPr>
        <p:spPr bwMode="ltGray">
          <a:xfrm>
            <a:off x="6796088" y="4827588"/>
            <a:ext cx="2232025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Managing devices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9" name="TextBox 68"/>
          <p:cNvSpPr txBox="1"/>
          <p:nvPr/>
        </p:nvSpPr>
        <p:spPr bwMode="auto">
          <a:xfrm>
            <a:off x="4360863" y="1231900"/>
            <a:ext cx="1681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kern="0" dirty="0">
                <a:solidFill>
                  <a:srgbClr val="8AAD00">
                    <a:lumMod val="50000"/>
                  </a:srgbClr>
                </a:solidFill>
                <a:latin typeface="Trebuchet MS" pitchFamily="34" charset="0"/>
                <a:cs typeface="+mn-cs"/>
              </a:rPr>
              <a:t>CONCEPTS</a:t>
            </a:r>
          </a:p>
        </p:txBody>
      </p:sp>
      <p:cxnSp>
        <p:nvCxnSpPr>
          <p:cNvPr id="20495" name="Straight Connector 69"/>
          <p:cNvCxnSpPr>
            <a:cxnSpLocks noChangeShapeType="1"/>
          </p:cNvCxnSpPr>
          <p:nvPr/>
        </p:nvCxnSpPr>
        <p:spPr bwMode="auto">
          <a:xfrm>
            <a:off x="6459538" y="2379663"/>
            <a:ext cx="338137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20496" name="Straight Connector 70"/>
          <p:cNvCxnSpPr>
            <a:cxnSpLocks noChangeShapeType="1"/>
          </p:cNvCxnSpPr>
          <p:nvPr/>
        </p:nvCxnSpPr>
        <p:spPr bwMode="auto">
          <a:xfrm>
            <a:off x="6461125" y="1952625"/>
            <a:ext cx="336550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20497" name="Straight Connector 71"/>
          <p:cNvCxnSpPr>
            <a:cxnSpLocks noChangeShapeType="1"/>
          </p:cNvCxnSpPr>
          <p:nvPr/>
        </p:nvCxnSpPr>
        <p:spPr bwMode="auto">
          <a:xfrm>
            <a:off x="6459538" y="2820988"/>
            <a:ext cx="338137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20498" name="Straight Connector 72"/>
          <p:cNvCxnSpPr>
            <a:cxnSpLocks noChangeShapeType="1"/>
          </p:cNvCxnSpPr>
          <p:nvPr/>
        </p:nvCxnSpPr>
        <p:spPr bwMode="auto">
          <a:xfrm>
            <a:off x="6461125" y="3262313"/>
            <a:ext cx="336550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20499" name="Straight Connector 73"/>
          <p:cNvCxnSpPr>
            <a:cxnSpLocks noChangeShapeType="1"/>
          </p:cNvCxnSpPr>
          <p:nvPr/>
        </p:nvCxnSpPr>
        <p:spPr bwMode="auto">
          <a:xfrm>
            <a:off x="6461125" y="3703638"/>
            <a:ext cx="336550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20500" name="Straight Connector 74"/>
          <p:cNvCxnSpPr>
            <a:cxnSpLocks noChangeShapeType="1"/>
          </p:cNvCxnSpPr>
          <p:nvPr/>
        </p:nvCxnSpPr>
        <p:spPr bwMode="auto">
          <a:xfrm>
            <a:off x="6461125" y="4144963"/>
            <a:ext cx="336550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20501" name="Straight Connector 75"/>
          <p:cNvCxnSpPr>
            <a:cxnSpLocks noChangeShapeType="1"/>
          </p:cNvCxnSpPr>
          <p:nvPr/>
        </p:nvCxnSpPr>
        <p:spPr bwMode="auto">
          <a:xfrm>
            <a:off x="6461125" y="4586288"/>
            <a:ext cx="336550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20502" name="Straight Connector 76"/>
          <p:cNvCxnSpPr>
            <a:cxnSpLocks noChangeShapeType="1"/>
          </p:cNvCxnSpPr>
          <p:nvPr/>
        </p:nvCxnSpPr>
        <p:spPr bwMode="auto">
          <a:xfrm>
            <a:off x="6461125" y="5027613"/>
            <a:ext cx="336550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 bwMode="auto">
          <a:xfrm>
            <a:off x="722313" y="4406900"/>
            <a:ext cx="54244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73B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16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32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49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6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kern="0" smtClean="0">
                <a:latin typeface="Arial"/>
              </a:rPr>
              <a:t>Managing the Device</a:t>
            </a:r>
            <a:endParaRPr lang="en-GB" kern="0" dirty="0">
              <a:latin typeface="Arial"/>
            </a:endParaRPr>
          </a:p>
        </p:txBody>
      </p:sp>
      <p:cxnSp>
        <p:nvCxnSpPr>
          <p:cNvPr id="84994" name="Straight Connector 55"/>
          <p:cNvCxnSpPr>
            <a:cxnSpLocks noChangeShapeType="1"/>
          </p:cNvCxnSpPr>
          <p:nvPr/>
        </p:nvCxnSpPr>
        <p:spPr bwMode="auto">
          <a:xfrm>
            <a:off x="6399213" y="1512888"/>
            <a:ext cx="3175" cy="3514725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84995" name="Straight Connector 56"/>
          <p:cNvCxnSpPr>
            <a:cxnSpLocks noChangeShapeType="1"/>
          </p:cNvCxnSpPr>
          <p:nvPr/>
        </p:nvCxnSpPr>
        <p:spPr bwMode="auto">
          <a:xfrm>
            <a:off x="6402388" y="1497013"/>
            <a:ext cx="338137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84996" name="Straight Connector 57"/>
          <p:cNvCxnSpPr>
            <a:cxnSpLocks noChangeShapeType="1"/>
          </p:cNvCxnSpPr>
          <p:nvPr/>
        </p:nvCxnSpPr>
        <p:spPr bwMode="auto">
          <a:xfrm>
            <a:off x="4376738" y="1689100"/>
            <a:ext cx="2025650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sp>
        <p:nvSpPr>
          <p:cNvPr id="59" name="AutoShape 14"/>
          <p:cNvSpPr>
            <a:spLocks noChangeArrowheads="1"/>
          </p:cNvSpPr>
          <p:nvPr/>
        </p:nvSpPr>
        <p:spPr bwMode="ltGray">
          <a:xfrm>
            <a:off x="6740525" y="1296988"/>
            <a:ext cx="2287588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Heterogeneous Computing</a:t>
            </a:r>
            <a:r>
              <a:rPr lang="en-US" sz="9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 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0" name="AutoShape 14"/>
          <p:cNvSpPr>
            <a:spLocks noChangeArrowheads="1"/>
          </p:cNvSpPr>
          <p:nvPr/>
        </p:nvSpPr>
        <p:spPr bwMode="ltGray">
          <a:xfrm>
            <a:off x="6740525" y="1738313"/>
            <a:ext cx="2287588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Blocks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1" name="AutoShape 14"/>
          <p:cNvSpPr>
            <a:spLocks noChangeArrowheads="1"/>
          </p:cNvSpPr>
          <p:nvPr/>
        </p:nvSpPr>
        <p:spPr bwMode="ltGray">
          <a:xfrm>
            <a:off x="6740525" y="2179638"/>
            <a:ext cx="2287588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Threads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2" name="AutoShape 14"/>
          <p:cNvSpPr>
            <a:spLocks noChangeArrowheads="1"/>
          </p:cNvSpPr>
          <p:nvPr/>
        </p:nvSpPr>
        <p:spPr bwMode="ltGray">
          <a:xfrm>
            <a:off x="6740525" y="2620963"/>
            <a:ext cx="2287588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Indexing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3" name="AutoShape 14"/>
          <p:cNvSpPr>
            <a:spLocks noChangeArrowheads="1"/>
          </p:cNvSpPr>
          <p:nvPr/>
        </p:nvSpPr>
        <p:spPr bwMode="ltGray">
          <a:xfrm>
            <a:off x="6740525" y="3062288"/>
            <a:ext cx="2287588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Shared memory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4" name="AutoShape 14"/>
          <p:cNvSpPr>
            <a:spLocks noChangeArrowheads="1"/>
          </p:cNvSpPr>
          <p:nvPr/>
        </p:nvSpPr>
        <p:spPr bwMode="ltGray">
          <a:xfrm>
            <a:off x="6740525" y="3503613"/>
            <a:ext cx="2287588" cy="40005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__</a:t>
            </a:r>
            <a:r>
              <a:rPr lang="en-US" sz="1400" kern="0" dirty="0" err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syncthreads</a:t>
            </a: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()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5" name="AutoShape 14"/>
          <p:cNvSpPr>
            <a:spLocks noChangeArrowheads="1"/>
          </p:cNvSpPr>
          <p:nvPr/>
        </p:nvSpPr>
        <p:spPr bwMode="auto">
          <a:xfrm>
            <a:off x="6740525" y="3944938"/>
            <a:ext cx="2287588" cy="40005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Asynchronous operation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6" name="AutoShape 14"/>
          <p:cNvSpPr>
            <a:spLocks noChangeArrowheads="1"/>
          </p:cNvSpPr>
          <p:nvPr/>
        </p:nvSpPr>
        <p:spPr bwMode="auto">
          <a:xfrm>
            <a:off x="6740525" y="4386263"/>
            <a:ext cx="2287588" cy="40005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Handling errors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7" name="AutoShape 14"/>
          <p:cNvSpPr>
            <a:spLocks noChangeArrowheads="1"/>
          </p:cNvSpPr>
          <p:nvPr/>
        </p:nvSpPr>
        <p:spPr bwMode="auto">
          <a:xfrm>
            <a:off x="6740525" y="4827588"/>
            <a:ext cx="2287588" cy="40005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300"/>
              </a:spcBef>
              <a:spcAft>
                <a:spcPts val="600"/>
              </a:spcAft>
              <a:buSzPct val="100000"/>
              <a:defRPr/>
            </a:pPr>
            <a:r>
              <a:rPr lang="en-US" sz="1400" kern="0" dirty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rPr>
              <a:t>Managing devices</a:t>
            </a:r>
            <a:endParaRPr lang="en-US" sz="900" kern="0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8" name="TextBox 67"/>
          <p:cNvSpPr txBox="1"/>
          <p:nvPr/>
        </p:nvSpPr>
        <p:spPr bwMode="auto">
          <a:xfrm>
            <a:off x="4302125" y="1231900"/>
            <a:ext cx="1681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kern="0" dirty="0">
                <a:solidFill>
                  <a:srgbClr val="8AAD00">
                    <a:lumMod val="50000"/>
                  </a:srgbClr>
                </a:solidFill>
                <a:latin typeface="Trebuchet MS" pitchFamily="34" charset="0"/>
                <a:cs typeface="+mn-cs"/>
              </a:rPr>
              <a:t>CONCEPTS</a:t>
            </a:r>
          </a:p>
        </p:txBody>
      </p:sp>
      <p:cxnSp>
        <p:nvCxnSpPr>
          <p:cNvPr id="85007" name="Straight Connector 68"/>
          <p:cNvCxnSpPr>
            <a:cxnSpLocks noChangeShapeType="1"/>
          </p:cNvCxnSpPr>
          <p:nvPr/>
        </p:nvCxnSpPr>
        <p:spPr bwMode="auto">
          <a:xfrm>
            <a:off x="6400800" y="2379663"/>
            <a:ext cx="338138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85008" name="Straight Connector 69"/>
          <p:cNvCxnSpPr>
            <a:cxnSpLocks noChangeShapeType="1"/>
          </p:cNvCxnSpPr>
          <p:nvPr/>
        </p:nvCxnSpPr>
        <p:spPr bwMode="auto">
          <a:xfrm>
            <a:off x="6402388" y="1952625"/>
            <a:ext cx="338137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85009" name="Straight Connector 70"/>
          <p:cNvCxnSpPr>
            <a:cxnSpLocks noChangeShapeType="1"/>
          </p:cNvCxnSpPr>
          <p:nvPr/>
        </p:nvCxnSpPr>
        <p:spPr bwMode="auto">
          <a:xfrm>
            <a:off x="6400800" y="2820988"/>
            <a:ext cx="338138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85010" name="Straight Connector 71"/>
          <p:cNvCxnSpPr>
            <a:cxnSpLocks noChangeShapeType="1"/>
          </p:cNvCxnSpPr>
          <p:nvPr/>
        </p:nvCxnSpPr>
        <p:spPr bwMode="auto">
          <a:xfrm>
            <a:off x="6402388" y="3262313"/>
            <a:ext cx="338137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85011" name="Straight Connector 72"/>
          <p:cNvCxnSpPr>
            <a:cxnSpLocks noChangeShapeType="1"/>
          </p:cNvCxnSpPr>
          <p:nvPr/>
        </p:nvCxnSpPr>
        <p:spPr bwMode="auto">
          <a:xfrm>
            <a:off x="6402388" y="3703638"/>
            <a:ext cx="338137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85012" name="Straight Connector 73"/>
          <p:cNvCxnSpPr>
            <a:cxnSpLocks noChangeShapeType="1"/>
          </p:cNvCxnSpPr>
          <p:nvPr/>
        </p:nvCxnSpPr>
        <p:spPr bwMode="auto">
          <a:xfrm>
            <a:off x="6402388" y="4144963"/>
            <a:ext cx="338137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85013" name="Straight Connector 74"/>
          <p:cNvCxnSpPr>
            <a:cxnSpLocks noChangeShapeType="1"/>
          </p:cNvCxnSpPr>
          <p:nvPr/>
        </p:nvCxnSpPr>
        <p:spPr bwMode="auto">
          <a:xfrm>
            <a:off x="6402388" y="4586288"/>
            <a:ext cx="338137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cxnSp>
        <p:nvCxnSpPr>
          <p:cNvPr id="85014" name="Straight Connector 75"/>
          <p:cNvCxnSpPr>
            <a:cxnSpLocks noChangeShapeType="1"/>
          </p:cNvCxnSpPr>
          <p:nvPr/>
        </p:nvCxnSpPr>
        <p:spPr bwMode="auto">
          <a:xfrm>
            <a:off x="6402388" y="5027613"/>
            <a:ext cx="338137" cy="0"/>
          </a:xfrm>
          <a:prstGeom prst="line">
            <a:avLst/>
          </a:prstGeom>
          <a:noFill/>
          <a:ln w="15875" algn="ctr">
            <a:solidFill>
              <a:srgbClr val="717379"/>
            </a:solidFill>
            <a:prstDash val="sysDot"/>
            <a:round/>
            <a:headEnd/>
            <a:tailEnd/>
          </a:ln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Coordinating Host &amp;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" y="1600200"/>
            <a:ext cx="8794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Kernel launches are </a:t>
            </a:r>
            <a:r>
              <a:rPr lang="en-GB" dirty="0" smtClean="0">
                <a:solidFill>
                  <a:schemeClr val="accent6"/>
                </a:solidFill>
              </a:rPr>
              <a:t>asynchronous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Control returns to the CPU immediately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CPU needs to synchronize before consuming the results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22288" y="4329113"/>
          <a:ext cx="8512175" cy="213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2813"/>
                <a:gridCol w="5700633"/>
              </a:tblGrid>
              <a:tr h="711200">
                <a:tc>
                  <a:txBody>
                    <a:bodyPr/>
                    <a:lstStyle/>
                    <a:p>
                      <a:r>
                        <a:rPr lang="en-GB" sz="2000" b="1" dirty="0" err="1" smtClean="0">
                          <a:latin typeface="Courier New" pitchFamily="49" charset="0"/>
                          <a:cs typeface="Courier New" pitchFamily="49" charset="0"/>
                        </a:rPr>
                        <a:t>cudaMemcpy</a:t>
                      </a:r>
                      <a:r>
                        <a:rPr lang="en-GB" sz="2000" b="1" dirty="0" smtClean="0"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  <a:endParaRPr lang="en-GB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Blocks the CPU until the copy is complete</a:t>
                      </a:r>
                    </a:p>
                    <a:p>
                      <a:r>
                        <a:rPr lang="en-GB" sz="2000" dirty="0" smtClean="0"/>
                        <a:t>Copy begins when all preceding CUDA calls have completed</a:t>
                      </a:r>
                      <a:endParaRPr lang="en-GB" sz="2000" dirty="0"/>
                    </a:p>
                  </a:txBody>
                  <a:tcPr marL="76200" marR="76200" marT="50800" marB="50800"/>
                </a:tc>
              </a:tr>
              <a:tr h="412044">
                <a:tc>
                  <a:txBody>
                    <a:bodyPr/>
                    <a:lstStyle/>
                    <a:p>
                      <a:r>
                        <a:rPr lang="en-GB" sz="2000" b="1" dirty="0" err="1" smtClean="0">
                          <a:latin typeface="Courier New" pitchFamily="49" charset="0"/>
                          <a:cs typeface="Courier New" pitchFamily="49" charset="0"/>
                        </a:rPr>
                        <a:t>cudaMemcpyAsync</a:t>
                      </a:r>
                      <a:r>
                        <a:rPr lang="en-GB" sz="2000" b="1" dirty="0" smtClean="0"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  <a:endParaRPr lang="en-GB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Asynchronous</a:t>
                      </a:r>
                      <a:r>
                        <a:rPr lang="en-GB" sz="2000" baseline="0" dirty="0" smtClean="0"/>
                        <a:t>, does not block the CPU</a:t>
                      </a:r>
                      <a:endParaRPr lang="en-GB" sz="2000" dirty="0"/>
                    </a:p>
                  </a:txBody>
                  <a:tcPr marL="76200" marR="76200" marT="50800" marB="50800"/>
                </a:tc>
              </a:tr>
              <a:tr h="412044">
                <a:tc>
                  <a:txBody>
                    <a:bodyPr/>
                    <a:lstStyle/>
                    <a:p>
                      <a:pPr marL="0" marR="0" indent="0" algn="l" defTabSz="914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err="1" smtClean="0">
                          <a:latin typeface="Courier New" pitchFamily="49" charset="0"/>
                          <a:cs typeface="Courier New" pitchFamily="49" charset="0"/>
                        </a:rPr>
                        <a:t>cudaDeviceSynchronize</a:t>
                      </a:r>
                      <a:r>
                        <a:rPr lang="en-GB" sz="2000" b="1" dirty="0" smtClean="0"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  <a:endParaRPr lang="en-GB" sz="1600" b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Blocks the CPU until all preceding CUDA calls have</a:t>
                      </a:r>
                      <a:r>
                        <a:rPr lang="en-GB" sz="2000" baseline="0" dirty="0" smtClean="0"/>
                        <a:t> completed</a:t>
                      </a:r>
                      <a:endParaRPr lang="en-GB" sz="2000" dirty="0"/>
                    </a:p>
                  </a:txBody>
                  <a:tcPr marL="76200" marR="76200" marT="50800" marB="5080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Reporting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All CUDA API calls return an error code (</a:t>
            </a:r>
            <a:r>
              <a:rPr lang="en-GB" sz="2000" b="1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cudaError_t</a:t>
            </a:r>
            <a:r>
              <a:rPr lang="en-GB" dirty="0" smtClean="0"/>
              <a:t>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Error in the API call itself</a:t>
            </a:r>
            <a:endParaRPr lang="en-GB" dirty="0"/>
          </a:p>
          <a:p>
            <a:pPr marL="571454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	OR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Error in an earlier asynchronous operation (e.g. kernel)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Get the error code for the last error:</a:t>
            </a:r>
          </a:p>
          <a:p>
            <a:pPr marL="571454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9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900" b="1" dirty="0" err="1" smtClean="0">
                <a:latin typeface="Courier New" pitchFamily="49" charset="0"/>
                <a:cs typeface="Courier New" pitchFamily="49" charset="0"/>
              </a:rPr>
              <a:t>cudaError_t</a:t>
            </a:r>
            <a:r>
              <a:rPr lang="en-GB" sz="19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900" b="1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cudaGetLastError</a:t>
            </a:r>
            <a:r>
              <a:rPr lang="en-GB" sz="1900" b="1" dirty="0" smtClean="0">
                <a:latin typeface="Courier New" pitchFamily="49" charset="0"/>
                <a:cs typeface="Courier New" pitchFamily="49" charset="0"/>
              </a:rPr>
              <a:t>(void)</a:t>
            </a:r>
            <a:endParaRPr lang="en-GB" sz="3300" b="1" dirty="0" smtClean="0">
              <a:latin typeface="Courier New" pitchFamily="49" charset="0"/>
              <a:cs typeface="Courier New" pitchFamily="49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Get a string to describe the error:</a:t>
            </a:r>
          </a:p>
          <a:p>
            <a:pPr marL="571454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900" b="1" dirty="0" smtClean="0">
                <a:latin typeface="Courier New" pitchFamily="49" charset="0"/>
                <a:cs typeface="Courier New" pitchFamily="49" charset="0"/>
              </a:rPr>
              <a:t>char *</a:t>
            </a:r>
            <a:r>
              <a:rPr lang="en-GB" sz="1900" b="1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cudaGetErrorString</a:t>
            </a:r>
            <a:r>
              <a:rPr lang="en-GB" sz="19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900" b="1" dirty="0" err="1" smtClean="0">
                <a:latin typeface="Courier New" pitchFamily="49" charset="0"/>
                <a:cs typeface="Courier New" pitchFamily="49" charset="0"/>
              </a:rPr>
              <a:t>cudaError_t</a:t>
            </a:r>
            <a:r>
              <a:rPr lang="en-GB" sz="19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sz="3300" dirty="0" smtClean="0"/>
          </a:p>
          <a:p>
            <a:pPr marL="571454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9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900" b="1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900" b="1" dirty="0" smtClean="0">
                <a:latin typeface="Courier New" pitchFamily="49" charset="0"/>
                <a:cs typeface="Courier New" pitchFamily="49" charset="0"/>
              </a:rPr>
              <a:t>("%s\n", </a:t>
            </a:r>
            <a:r>
              <a:rPr lang="en-GB" sz="1900" b="1" dirty="0" err="1" smtClean="0">
                <a:latin typeface="Courier New" pitchFamily="49" charset="0"/>
                <a:cs typeface="Courier New" pitchFamily="49" charset="0"/>
              </a:rPr>
              <a:t>cudaGetErrorString</a:t>
            </a:r>
            <a:r>
              <a:rPr lang="en-GB" sz="19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900" b="1" dirty="0" err="1" smtClean="0">
                <a:latin typeface="Courier New" pitchFamily="49" charset="0"/>
                <a:cs typeface="Courier New" pitchFamily="49" charset="0"/>
              </a:rPr>
              <a:t>cudaGetLastError</a:t>
            </a:r>
            <a:r>
              <a:rPr lang="en-GB" sz="1900" b="1" dirty="0" smtClean="0">
                <a:latin typeface="Courier New" pitchFamily="49" charset="0"/>
                <a:cs typeface="Courier New" pitchFamily="49" charset="0"/>
              </a:rPr>
              <a:t>()));</a:t>
            </a:r>
            <a:endParaRPr lang="en-GB" sz="19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Device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Application can query and select GPUs</a:t>
            </a:r>
          </a:p>
          <a:p>
            <a:pPr marL="571454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800" b="1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cudaGetDeviceCount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*count)</a:t>
            </a:r>
          </a:p>
          <a:p>
            <a:pPr marL="571454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cudaSetDevice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device)</a:t>
            </a:r>
          </a:p>
          <a:p>
            <a:pPr marL="571454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cudaGetDevice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*device)</a:t>
            </a:r>
          </a:p>
          <a:p>
            <a:pPr marL="571454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b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800" b="1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cudaGetDeviceProperties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cudaDeviceProp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*prop, 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device)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Multiple threads can share a device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A single thread can manage multiple devices</a:t>
            </a:r>
          </a:p>
          <a:p>
            <a:pPr marL="571454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800" b="1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cudaSetDevice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GB" b="1" dirty="0" smtClean="0"/>
              <a:t> </a:t>
            </a:r>
            <a:r>
              <a:rPr lang="en-GB" sz="2600" dirty="0" smtClean="0"/>
              <a:t>to select current device</a:t>
            </a:r>
            <a:endParaRPr lang="en-GB" dirty="0" smtClean="0"/>
          </a:p>
          <a:p>
            <a:pPr marL="571454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b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800" b="1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(…)</a:t>
            </a:r>
            <a:r>
              <a:rPr lang="en-GB" b="1" dirty="0" smtClean="0"/>
              <a:t> </a:t>
            </a:r>
            <a:r>
              <a:rPr lang="en-GB" sz="2600" dirty="0" smtClean="0"/>
              <a:t>for peer-to-peer copies</a:t>
            </a:r>
            <a:r>
              <a:rPr lang="en-GB" sz="2600" baseline="30000" dirty="0" smtClean="0"/>
              <a:t>✝</a:t>
            </a:r>
            <a:endParaRPr lang="en-GB" sz="2600" baseline="30000" dirty="0"/>
          </a:p>
        </p:txBody>
      </p:sp>
      <p:sp>
        <p:nvSpPr>
          <p:cNvPr id="88067" name="TextBox 3"/>
          <p:cNvSpPr txBox="1">
            <a:spLocks noChangeArrowheads="1"/>
          </p:cNvSpPr>
          <p:nvPr/>
        </p:nvSpPr>
        <p:spPr bwMode="auto">
          <a:xfrm>
            <a:off x="6642100" y="6229350"/>
            <a:ext cx="24717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200" baseline="30000"/>
              <a:t>✝</a:t>
            </a:r>
            <a:r>
              <a:rPr lang="en-US" sz="1200">
                <a:latin typeface="Trebuchet MS" pitchFamily="34" charset="0"/>
              </a:rPr>
              <a:t> requires OS and device support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Introduction to CUDA C/C++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have we learned?</a:t>
            </a:r>
          </a:p>
          <a:p>
            <a:pPr lvl="1"/>
            <a:r>
              <a:rPr lang="en-GB" smtClean="0"/>
              <a:t>Write and launch CUDA C/C++ kernels</a:t>
            </a:r>
          </a:p>
          <a:p>
            <a:pPr lvl="2"/>
            <a:r>
              <a:rPr lang="en-GB" sz="1600" b="1" smtClean="0">
                <a:latin typeface="Courier New" pitchFamily="49" charset="0"/>
                <a:cs typeface="Courier New" pitchFamily="49" charset="0"/>
              </a:rPr>
              <a:t>__global__</a:t>
            </a:r>
            <a:r>
              <a:rPr lang="en-GB" b="1" smtClean="0"/>
              <a:t>,  </a:t>
            </a:r>
            <a:r>
              <a:rPr lang="en-GB" sz="1600" b="1" smtClean="0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b="1" smtClean="0"/>
              <a:t>,  </a:t>
            </a:r>
            <a:r>
              <a:rPr lang="en-GB" sz="1600" b="1" smtClean="0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b="1" smtClean="0"/>
              <a:t>,  </a:t>
            </a:r>
            <a:r>
              <a:rPr lang="en-GB" sz="1600" b="1" smtClean="0">
                <a:latin typeface="Courier New" pitchFamily="49" charset="0"/>
                <a:cs typeface="Courier New" pitchFamily="49" charset="0"/>
              </a:rPr>
              <a:t>&lt;&lt;&lt;&gt;&gt;&gt;</a:t>
            </a:r>
          </a:p>
          <a:p>
            <a:pPr lvl="1"/>
            <a:r>
              <a:rPr lang="en-GB" smtClean="0"/>
              <a:t>Manage GPU memory</a:t>
            </a:r>
          </a:p>
          <a:p>
            <a:pPr lvl="2"/>
            <a:r>
              <a:rPr lang="en-GB" sz="1600" b="1" smtClean="0">
                <a:latin typeface="Courier New" pitchFamily="49" charset="0"/>
                <a:cs typeface="Courier New" pitchFamily="49" charset="0"/>
              </a:rPr>
              <a:t>cudaMalloc()</a:t>
            </a:r>
            <a:r>
              <a:rPr lang="en-GB" b="1" smtClean="0"/>
              <a:t>,  </a:t>
            </a:r>
            <a:r>
              <a:rPr lang="en-GB" sz="1600" b="1" smtClean="0">
                <a:latin typeface="Courier New" pitchFamily="49" charset="0"/>
                <a:cs typeface="Courier New" pitchFamily="49" charset="0"/>
              </a:rPr>
              <a:t>cudaMemcpy()</a:t>
            </a:r>
            <a:r>
              <a:rPr lang="en-GB" b="1" smtClean="0"/>
              <a:t>,  </a:t>
            </a:r>
            <a:r>
              <a:rPr lang="en-GB" sz="1600" b="1" smtClean="0">
                <a:latin typeface="Courier New" pitchFamily="49" charset="0"/>
                <a:cs typeface="Courier New" pitchFamily="49" charset="0"/>
              </a:rPr>
              <a:t>cudaFree()</a:t>
            </a:r>
            <a:endParaRPr lang="en-GB" b="1" smtClean="0"/>
          </a:p>
          <a:p>
            <a:pPr lvl="1"/>
            <a:r>
              <a:rPr lang="en-GB" smtClean="0"/>
              <a:t>Manage communication and synchronization</a:t>
            </a:r>
          </a:p>
          <a:p>
            <a:pPr lvl="2"/>
            <a:r>
              <a:rPr lang="en-GB" sz="1600" b="1" smtClean="0">
                <a:latin typeface="Courier New" pitchFamily="49" charset="0"/>
                <a:cs typeface="Courier New" pitchFamily="49" charset="0"/>
              </a:rPr>
              <a:t>__shared__</a:t>
            </a:r>
            <a:r>
              <a:rPr lang="en-GB" b="1" smtClean="0"/>
              <a:t>,  </a:t>
            </a:r>
            <a:r>
              <a:rPr lang="en-GB" sz="1600" b="1" smtClean="0">
                <a:latin typeface="Courier New" pitchFamily="49" charset="0"/>
                <a:cs typeface="Courier New" pitchFamily="49" charset="0"/>
              </a:rPr>
              <a:t>__syncthreads()</a:t>
            </a:r>
          </a:p>
          <a:p>
            <a:pPr lvl="2"/>
            <a:r>
              <a:rPr lang="en-GB" sz="1600" b="1" smtClean="0">
                <a:latin typeface="Courier New" pitchFamily="49" charset="0"/>
                <a:cs typeface="Courier New" pitchFamily="49" charset="0"/>
              </a:rPr>
              <a:t>cudaMemcpy()</a:t>
            </a:r>
            <a:r>
              <a:rPr lang="en-GB" b="1" smtClean="0"/>
              <a:t> </a:t>
            </a:r>
            <a:r>
              <a:rPr lang="en-GB" smtClean="0"/>
              <a:t>vs </a:t>
            </a:r>
            <a:r>
              <a:rPr lang="en-GB" sz="1600" b="1" smtClean="0">
                <a:latin typeface="Courier New" pitchFamily="49" charset="0"/>
                <a:cs typeface="Courier New" pitchFamily="49" charset="0"/>
              </a:rPr>
              <a:t>cudaMemcpyAsync()</a:t>
            </a:r>
            <a:r>
              <a:rPr lang="en-GB" b="1" smtClean="0"/>
              <a:t>,  </a:t>
            </a:r>
            <a:r>
              <a:rPr lang="en-GB" sz="1600" b="1" smtClean="0">
                <a:latin typeface="Courier New" pitchFamily="49" charset="0"/>
                <a:cs typeface="Courier New" pitchFamily="49" charset="0"/>
              </a:rPr>
              <a:t>cudaDeviceSynchronize()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Compute Capability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/>
              <a:t>The </a:t>
            </a:r>
            <a:r>
              <a:rPr lang="en-GB" sz="2000" b="1" dirty="0" smtClean="0">
                <a:solidFill>
                  <a:schemeClr val="accent6"/>
                </a:solidFill>
              </a:rPr>
              <a:t>compute capability </a:t>
            </a:r>
            <a:r>
              <a:rPr lang="en-GB" sz="2000" dirty="0" smtClean="0"/>
              <a:t>of a device describes its architecture, e.g.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1800" dirty="0" smtClean="0"/>
              <a:t>Number of registers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1800" dirty="0" smtClean="0"/>
              <a:t>Sizes of memories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1800" dirty="0" smtClean="0"/>
              <a:t>Features &amp; capabilities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31800" y="6002338"/>
            <a:ext cx="8369300" cy="847725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The following presentations concentrate on Fermi devices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/>
              <a:t>Compute Capability &gt;= </a:t>
            </a:r>
            <a:r>
              <a:rPr lang="en-GB" dirty="0" smtClean="0"/>
              <a:t>2.0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57225" y="3024188"/>
          <a:ext cx="7800975" cy="291147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312646"/>
                <a:gridCol w="5070416"/>
                <a:gridCol w="1417805"/>
              </a:tblGrid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Compute Capability</a:t>
                      </a:r>
                      <a:endParaRPr lang="en-GB" sz="1800" b="1" dirty="0"/>
                    </a:p>
                  </a:txBody>
                  <a:tcPr marL="76200" marR="76200" marT="50800" marB="5080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Selected Features</a:t>
                      </a:r>
                      <a:br>
                        <a:rPr lang="en-GB" sz="1800" dirty="0" smtClean="0"/>
                      </a:br>
                      <a:r>
                        <a:rPr lang="en-GB" sz="1800" dirty="0" smtClean="0"/>
                        <a:t>(see CUDA C Programming Guide for complete list)</a:t>
                      </a:r>
                      <a:endParaRPr lang="en-GB" sz="1800" b="0" dirty="0"/>
                    </a:p>
                  </a:txBody>
                  <a:tcPr marL="76200" marR="76200" marT="50800" marB="5080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Tesla models</a:t>
                      </a:r>
                      <a:endParaRPr lang="en-GB" sz="1800" b="1" dirty="0"/>
                    </a:p>
                  </a:txBody>
                  <a:tcPr marL="76200" marR="76200" marT="50800" marB="5080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44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1.0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50800" marB="5080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6B9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Fundamental CUDA support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50800" marB="5080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6B9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870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50800" marB="5080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6B900">
                        <a:alpha val="50196"/>
                      </a:srgbClr>
                    </a:solidFill>
                  </a:tcPr>
                </a:tc>
              </a:tr>
              <a:tr h="412044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1.3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Double precision, improved</a:t>
                      </a:r>
                      <a:r>
                        <a:rPr lang="en-GB" sz="1800" baseline="0" dirty="0" smtClean="0"/>
                        <a:t> memory accesses, a</a:t>
                      </a:r>
                      <a:r>
                        <a:rPr lang="en-GB" sz="1800" dirty="0" smtClean="0"/>
                        <a:t>tomics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10-series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50800" marB="50800"/>
                </a:tc>
              </a:tr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2.0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50800" marB="5080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9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Caches,</a:t>
                      </a:r>
                      <a:r>
                        <a:rPr lang="en-GB" sz="1800" baseline="0" dirty="0" smtClean="0"/>
                        <a:t> f</a:t>
                      </a:r>
                      <a:r>
                        <a:rPr lang="en-GB" sz="1800" dirty="0" smtClean="0"/>
                        <a:t>used multiply-add, 3D grids, surfaces, ECC, P2P,</a:t>
                      </a:r>
                      <a:br>
                        <a:rPr lang="en-GB" sz="1800" dirty="0" smtClean="0"/>
                      </a:br>
                      <a:r>
                        <a:rPr lang="en-GB" sz="1800" dirty="0" smtClean="0"/>
                        <a:t>concurrent kernels/copies, function pointers, recursion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50800" marB="5080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9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20-series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50800" marB="5080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900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IDs and Dimensions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577975"/>
            <a:ext cx="4392613" cy="4725988"/>
          </a:xfrm>
        </p:spPr>
        <p:txBody>
          <a:bodyPr rtlCol="0">
            <a:normAutofit lnSpcReduction="10000"/>
          </a:bodyPr>
          <a:lstStyle/>
          <a:p>
            <a:pPr marL="342874" lvl="1" fontAlgn="auto"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lang="en-GB" dirty="0"/>
              <a:t>A kernel is launched as a grid of blocks of </a:t>
            </a:r>
            <a:r>
              <a:rPr lang="en-GB" dirty="0" smtClean="0"/>
              <a:t>threads</a:t>
            </a:r>
          </a:p>
          <a:p>
            <a:pPr marL="800036"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err="1"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GB" dirty="0"/>
              <a:t> </a:t>
            </a:r>
            <a:r>
              <a:rPr lang="en-GB" dirty="0" smtClean="0"/>
              <a:t>and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GB" dirty="0" smtClean="0"/>
              <a:t> are 3D</a:t>
            </a:r>
          </a:p>
          <a:p>
            <a:pPr marL="800036"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We showed only one dimension (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GB" dirty="0" smtClean="0"/>
              <a:t>)</a:t>
            </a: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Built-in variables: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threadIdx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blockIdx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blockDim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gridDim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34" name="Rounded Rectangle 33"/>
          <p:cNvSpPr/>
          <p:nvPr/>
        </p:nvSpPr>
        <p:spPr>
          <a:xfrm>
            <a:off x="4392613" y="1208088"/>
            <a:ext cx="3487737" cy="2976562"/>
          </a:xfrm>
          <a:prstGeom prst="roundRect">
            <a:avLst>
              <a:gd name="adj" fmla="val 2334"/>
            </a:avLst>
          </a:prstGeom>
          <a:gradFill rotWithShape="1">
            <a:gsLst>
              <a:gs pos="0">
                <a:srgbClr val="8AAD00">
                  <a:tint val="50000"/>
                  <a:satMod val="300000"/>
                </a:srgbClr>
              </a:gs>
              <a:gs pos="35000">
                <a:srgbClr val="8AAD00">
                  <a:tint val="37000"/>
                  <a:satMod val="300000"/>
                </a:srgbClr>
              </a:gs>
              <a:gs pos="100000">
                <a:srgbClr val="8A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>
                <a:solidFill>
                  <a:srgbClr val="808080"/>
                </a:solidFill>
                <a:latin typeface="Arial"/>
                <a:cs typeface="+mn-cs"/>
              </a:rPr>
              <a:t>Devic</a:t>
            </a:r>
            <a:r>
              <a:rPr lang="en-GB" kern="0" dirty="0">
                <a:solidFill>
                  <a:srgbClr val="808080"/>
                </a:solidFill>
                <a:latin typeface="Arial"/>
                <a:cs typeface="+mn-cs"/>
              </a:rPr>
              <a:t>e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767263" y="1922463"/>
            <a:ext cx="2887662" cy="2127250"/>
          </a:xfrm>
          <a:prstGeom prst="roundRect">
            <a:avLst>
              <a:gd name="adj" fmla="val 3356"/>
            </a:avLst>
          </a:prstGeom>
          <a:gradFill rotWithShape="1">
            <a:gsLst>
              <a:gs pos="0">
                <a:srgbClr val="8AAD00">
                  <a:shade val="51000"/>
                  <a:satMod val="130000"/>
                </a:srgbClr>
              </a:gs>
              <a:gs pos="80000">
                <a:srgbClr val="8AAD00">
                  <a:shade val="93000"/>
                  <a:satMod val="130000"/>
                </a:srgbClr>
              </a:gs>
              <a:gs pos="100000">
                <a:srgbClr val="8AAD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+mn-cs"/>
              </a:rPr>
              <a:t>Grid 1</a:t>
            </a:r>
            <a:endParaRPr lang="en-GB" sz="1400" kern="0" dirty="0">
              <a:solidFill>
                <a:srgbClr val="000000">
                  <a:lumMod val="85000"/>
                  <a:lumOff val="15000"/>
                </a:srgbClr>
              </a:solidFill>
              <a:latin typeface="Arial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141913" y="2243138"/>
            <a:ext cx="620712" cy="636587"/>
          </a:xfrm>
          <a:prstGeom prst="roundRect">
            <a:avLst>
              <a:gd name="adj" fmla="val 8002"/>
            </a:avLst>
          </a:prstGeom>
          <a:gradFill rotWithShape="1">
            <a:gsLst>
              <a:gs pos="0">
                <a:srgbClr val="FF9933">
                  <a:shade val="51000"/>
                  <a:satMod val="130000"/>
                </a:srgbClr>
              </a:gs>
              <a:gs pos="80000">
                <a:srgbClr val="FF9933">
                  <a:shade val="93000"/>
                  <a:satMod val="130000"/>
                </a:srgbClr>
              </a:gs>
              <a:gs pos="100000">
                <a:srgbClr val="FF993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993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+mn-cs"/>
              </a:rPr>
              <a:t>Block</a:t>
            </a:r>
            <a:br>
              <a:rPr lang="en-GB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+mn-cs"/>
              </a:rPr>
            </a:br>
            <a:r>
              <a:rPr lang="en-GB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+mn-cs"/>
              </a:rPr>
              <a:t>(0,0,0)</a:t>
            </a:r>
            <a:endParaRPr lang="en-GB" sz="1400" kern="0" dirty="0">
              <a:solidFill>
                <a:srgbClr val="000000">
                  <a:lumMod val="85000"/>
                  <a:lumOff val="15000"/>
                </a:srgbClr>
              </a:solidFill>
              <a:latin typeface="Arial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929313" y="2243138"/>
            <a:ext cx="622300" cy="636587"/>
          </a:xfrm>
          <a:prstGeom prst="roundRect">
            <a:avLst>
              <a:gd name="adj" fmla="val 8002"/>
            </a:avLst>
          </a:prstGeom>
          <a:gradFill rotWithShape="1">
            <a:gsLst>
              <a:gs pos="0">
                <a:srgbClr val="FF9933">
                  <a:shade val="51000"/>
                  <a:satMod val="130000"/>
                </a:srgbClr>
              </a:gs>
              <a:gs pos="80000">
                <a:srgbClr val="FF9933">
                  <a:shade val="93000"/>
                  <a:satMod val="130000"/>
                </a:srgbClr>
              </a:gs>
              <a:gs pos="100000">
                <a:srgbClr val="FF993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993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+mn-cs"/>
              </a:rPr>
              <a:t>Block</a:t>
            </a:r>
            <a:br>
              <a:rPr lang="en-GB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+mn-cs"/>
              </a:rPr>
            </a:br>
            <a:r>
              <a:rPr lang="en-GB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+mn-cs"/>
              </a:rPr>
              <a:t>(1,0,0)</a:t>
            </a:r>
            <a:endParaRPr lang="en-GB" sz="1400" kern="0" dirty="0">
              <a:solidFill>
                <a:srgbClr val="000000">
                  <a:lumMod val="85000"/>
                  <a:lumOff val="15000"/>
                </a:srgbClr>
              </a:solidFill>
              <a:latin typeface="Arial"/>
              <a:cs typeface="+mn-cs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716713" y="2243138"/>
            <a:ext cx="622300" cy="636587"/>
          </a:xfrm>
          <a:prstGeom prst="roundRect">
            <a:avLst>
              <a:gd name="adj" fmla="val 8002"/>
            </a:avLst>
          </a:prstGeom>
          <a:gradFill rotWithShape="1">
            <a:gsLst>
              <a:gs pos="0">
                <a:srgbClr val="FF9933">
                  <a:shade val="51000"/>
                  <a:satMod val="130000"/>
                </a:srgbClr>
              </a:gs>
              <a:gs pos="80000">
                <a:srgbClr val="FF9933">
                  <a:shade val="93000"/>
                  <a:satMod val="130000"/>
                </a:srgbClr>
              </a:gs>
              <a:gs pos="100000">
                <a:srgbClr val="FF993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993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+mn-cs"/>
              </a:rPr>
              <a:t>Block</a:t>
            </a:r>
            <a:br>
              <a:rPr lang="en-GB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+mn-cs"/>
              </a:rPr>
            </a:br>
            <a:r>
              <a:rPr lang="en-GB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+mn-cs"/>
              </a:rPr>
              <a:t>(2,0,0)</a:t>
            </a:r>
            <a:endParaRPr lang="en-GB" sz="1400" kern="0" dirty="0">
              <a:solidFill>
                <a:srgbClr val="000000">
                  <a:lumMod val="85000"/>
                  <a:lumOff val="15000"/>
                </a:srgbClr>
              </a:solidFill>
              <a:latin typeface="Arial"/>
              <a:cs typeface="+mn-cs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929313" y="3109913"/>
            <a:ext cx="622300" cy="636587"/>
          </a:xfrm>
          <a:prstGeom prst="roundRect">
            <a:avLst>
              <a:gd name="adj" fmla="val 8002"/>
            </a:avLst>
          </a:prstGeom>
          <a:gradFill rotWithShape="1">
            <a:gsLst>
              <a:gs pos="0">
                <a:srgbClr val="FF9933">
                  <a:shade val="51000"/>
                  <a:satMod val="130000"/>
                </a:srgbClr>
              </a:gs>
              <a:gs pos="80000">
                <a:srgbClr val="FF9933">
                  <a:shade val="93000"/>
                  <a:satMod val="130000"/>
                </a:srgbClr>
              </a:gs>
              <a:gs pos="100000">
                <a:srgbClr val="FF993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993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+mn-cs"/>
              </a:rPr>
              <a:t>Block</a:t>
            </a:r>
            <a:br>
              <a:rPr lang="en-GB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+mn-cs"/>
              </a:rPr>
            </a:br>
            <a:r>
              <a:rPr lang="en-GB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+mn-cs"/>
              </a:rPr>
              <a:t>(1,1,0)</a:t>
            </a:r>
            <a:endParaRPr lang="en-GB" sz="1400" kern="0" dirty="0">
              <a:solidFill>
                <a:srgbClr val="000000">
                  <a:lumMod val="85000"/>
                  <a:lumOff val="15000"/>
                </a:srgbClr>
              </a:solidFill>
              <a:latin typeface="Arial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716713" y="3109913"/>
            <a:ext cx="622300" cy="636587"/>
          </a:xfrm>
          <a:prstGeom prst="roundRect">
            <a:avLst>
              <a:gd name="adj" fmla="val 8002"/>
            </a:avLst>
          </a:prstGeom>
          <a:gradFill rotWithShape="1">
            <a:gsLst>
              <a:gs pos="0">
                <a:srgbClr val="FF9933">
                  <a:shade val="51000"/>
                  <a:satMod val="130000"/>
                </a:srgbClr>
              </a:gs>
              <a:gs pos="80000">
                <a:srgbClr val="FF9933">
                  <a:shade val="93000"/>
                  <a:satMod val="130000"/>
                </a:srgbClr>
              </a:gs>
              <a:gs pos="100000">
                <a:srgbClr val="FF993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993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+mn-cs"/>
              </a:rPr>
              <a:t>Block</a:t>
            </a:r>
            <a:br>
              <a:rPr lang="en-GB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+mn-cs"/>
              </a:rPr>
            </a:br>
            <a:r>
              <a:rPr lang="en-GB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+mn-cs"/>
              </a:rPr>
              <a:t>(2,1,0)</a:t>
            </a:r>
            <a:endParaRPr lang="en-GB" sz="1400" kern="0" dirty="0">
              <a:solidFill>
                <a:srgbClr val="000000">
                  <a:lumMod val="85000"/>
                  <a:lumOff val="15000"/>
                </a:srgbClr>
              </a:solidFill>
              <a:latin typeface="Arial"/>
              <a:cs typeface="+mn-cs"/>
            </a:endParaRPr>
          </a:p>
        </p:txBody>
      </p:sp>
      <p:cxnSp>
        <p:nvCxnSpPr>
          <p:cNvPr id="91146" name="Straight Connector 40"/>
          <p:cNvCxnSpPr>
            <a:cxnSpLocks noChangeShapeType="1"/>
          </p:cNvCxnSpPr>
          <p:nvPr/>
        </p:nvCxnSpPr>
        <p:spPr bwMode="auto">
          <a:xfrm flipH="1">
            <a:off x="4767263" y="3108325"/>
            <a:ext cx="374650" cy="1000125"/>
          </a:xfrm>
          <a:prstGeom prst="line">
            <a:avLst/>
          </a:prstGeom>
          <a:noFill/>
          <a:ln w="28575" algn="ctr">
            <a:solidFill>
              <a:srgbClr val="262626"/>
            </a:solidFill>
            <a:prstDash val="sysDash"/>
            <a:round/>
            <a:headEnd/>
            <a:tailEnd/>
          </a:ln>
        </p:spPr>
      </p:cxnSp>
      <p:cxnSp>
        <p:nvCxnSpPr>
          <p:cNvPr id="91147" name="Straight Connector 41"/>
          <p:cNvCxnSpPr>
            <a:cxnSpLocks noChangeShapeType="1"/>
          </p:cNvCxnSpPr>
          <p:nvPr/>
        </p:nvCxnSpPr>
        <p:spPr bwMode="auto">
          <a:xfrm>
            <a:off x="5754688" y="3108325"/>
            <a:ext cx="1487487" cy="1000125"/>
          </a:xfrm>
          <a:prstGeom prst="line">
            <a:avLst/>
          </a:prstGeom>
          <a:noFill/>
          <a:ln w="28575" algn="ctr">
            <a:solidFill>
              <a:srgbClr val="262626"/>
            </a:solidFill>
            <a:prstDash val="sysDash"/>
            <a:round/>
            <a:headEnd/>
            <a:tailEnd/>
          </a:ln>
        </p:spPr>
      </p:cxnSp>
      <p:cxnSp>
        <p:nvCxnSpPr>
          <p:cNvPr id="91148" name="Straight Connector 42"/>
          <p:cNvCxnSpPr>
            <a:cxnSpLocks noChangeShapeType="1"/>
          </p:cNvCxnSpPr>
          <p:nvPr/>
        </p:nvCxnSpPr>
        <p:spPr bwMode="auto">
          <a:xfrm flipH="1">
            <a:off x="4729163" y="3708400"/>
            <a:ext cx="441325" cy="2232025"/>
          </a:xfrm>
          <a:prstGeom prst="line">
            <a:avLst/>
          </a:prstGeom>
          <a:noFill/>
          <a:ln w="28575" algn="ctr">
            <a:solidFill>
              <a:srgbClr val="262626"/>
            </a:solidFill>
            <a:prstDash val="sysDash"/>
            <a:round/>
            <a:headEnd/>
            <a:tailEnd/>
          </a:ln>
        </p:spPr>
      </p:cxnSp>
      <p:cxnSp>
        <p:nvCxnSpPr>
          <p:cNvPr id="91149" name="Straight Connector 43"/>
          <p:cNvCxnSpPr>
            <a:cxnSpLocks noChangeShapeType="1"/>
          </p:cNvCxnSpPr>
          <p:nvPr/>
        </p:nvCxnSpPr>
        <p:spPr bwMode="auto">
          <a:xfrm>
            <a:off x="5754688" y="3708400"/>
            <a:ext cx="1487487" cy="2298700"/>
          </a:xfrm>
          <a:prstGeom prst="line">
            <a:avLst/>
          </a:prstGeom>
          <a:noFill/>
          <a:ln w="28575" algn="ctr">
            <a:solidFill>
              <a:srgbClr val="262626"/>
            </a:solidFill>
            <a:prstDash val="sysDash"/>
            <a:round/>
            <a:headEnd/>
            <a:tailEnd/>
          </a:ln>
        </p:spPr>
      </p:cxnSp>
      <p:sp>
        <p:nvSpPr>
          <p:cNvPr id="45" name="Rounded Rectangle 44"/>
          <p:cNvSpPr/>
          <p:nvPr/>
        </p:nvSpPr>
        <p:spPr>
          <a:xfrm>
            <a:off x="5141913" y="3109913"/>
            <a:ext cx="620712" cy="636587"/>
          </a:xfrm>
          <a:prstGeom prst="roundRect">
            <a:avLst>
              <a:gd name="adj" fmla="val 8002"/>
            </a:avLst>
          </a:prstGeom>
          <a:gradFill rotWithShape="1">
            <a:gsLst>
              <a:gs pos="0">
                <a:srgbClr val="FF9933">
                  <a:shade val="51000"/>
                  <a:satMod val="130000"/>
                </a:srgbClr>
              </a:gs>
              <a:gs pos="80000">
                <a:srgbClr val="FF9933">
                  <a:shade val="93000"/>
                  <a:satMod val="130000"/>
                </a:srgbClr>
              </a:gs>
              <a:gs pos="100000">
                <a:srgbClr val="FF993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993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+mn-cs"/>
              </a:rPr>
              <a:t>Block</a:t>
            </a:r>
            <a:br>
              <a:rPr lang="en-GB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+mn-cs"/>
              </a:rPr>
            </a:br>
            <a:r>
              <a:rPr lang="en-GB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+mn-cs"/>
              </a:rPr>
              <a:t>(0,1,0)</a:t>
            </a:r>
            <a:endParaRPr lang="en-GB" sz="1400" kern="0" dirty="0">
              <a:solidFill>
                <a:srgbClr val="000000">
                  <a:lumMod val="85000"/>
                  <a:lumOff val="15000"/>
                </a:srgbClr>
              </a:solidFill>
              <a:latin typeface="Arial"/>
              <a:cs typeface="+mn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692650" y="4240213"/>
            <a:ext cx="2624138" cy="1874837"/>
          </a:xfrm>
          <a:prstGeom prst="roundRect">
            <a:avLst>
              <a:gd name="adj" fmla="val 3238"/>
            </a:avLst>
          </a:prstGeom>
          <a:gradFill rotWithShape="1">
            <a:gsLst>
              <a:gs pos="0">
                <a:srgbClr val="FF9933">
                  <a:shade val="51000"/>
                  <a:satMod val="130000"/>
                </a:srgbClr>
              </a:gs>
              <a:gs pos="80000">
                <a:srgbClr val="FF9933">
                  <a:shade val="93000"/>
                  <a:satMod val="130000"/>
                </a:srgbClr>
              </a:gs>
              <a:gs pos="100000">
                <a:srgbClr val="FF993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993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+mn-cs"/>
              </a:rPr>
              <a:t>Block (1,1,0)</a:t>
            </a:r>
            <a:endParaRPr lang="en-GB" sz="1400" kern="0" dirty="0">
              <a:solidFill>
                <a:srgbClr val="000000">
                  <a:lumMod val="85000"/>
                  <a:lumOff val="15000"/>
                </a:srgbClr>
              </a:solidFill>
              <a:latin typeface="Arial"/>
              <a:cs typeface="+mn-cs"/>
            </a:endParaRPr>
          </a:p>
        </p:txBody>
      </p:sp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4823279" y="4580765"/>
          <a:ext cx="2362765" cy="2133600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AAAAAA">
                        <a:tint val="50000"/>
                        <a:satMod val="300000"/>
                      </a:srgbClr>
                    </a:gs>
                    <a:gs pos="35000">
                      <a:srgbClr val="AAAAAA">
                        <a:tint val="37000"/>
                        <a:satMod val="300000"/>
                      </a:srgbClr>
                    </a:gs>
                    <a:gs pos="100000">
                      <a:srgbClr val="AAAAA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472553"/>
                <a:gridCol w="472553"/>
                <a:gridCol w="472553"/>
                <a:gridCol w="472553"/>
                <a:gridCol w="472553"/>
              </a:tblGrid>
              <a:tr h="6460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(0,0,0)</a:t>
                      </a:r>
                      <a:endParaRPr lang="en-GB" sz="10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(1,0,0)</a:t>
                      </a:r>
                      <a:endParaRPr lang="en-GB" sz="10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(2,0,0)</a:t>
                      </a: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(3,0,0)</a:t>
                      </a: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(4,0,0)</a:t>
                      </a: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60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(0,1,0)</a:t>
                      </a:r>
                      <a:endParaRPr lang="en-GB" sz="10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(1,1,0)</a:t>
                      </a:r>
                      <a:endParaRPr lang="en-GB" sz="10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(2,1,0)</a:t>
                      </a: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(3,1,0)</a:t>
                      </a: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(4,1,0)</a:t>
                      </a: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60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(0,2,0)</a:t>
                      </a:r>
                      <a:endParaRPr lang="en-GB" sz="10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(1,2,0)</a:t>
                      </a:r>
                      <a:endParaRPr lang="en-GB" sz="10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(2,2,0)</a:t>
                      </a: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(3,2,0)</a:t>
                      </a: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(4,2,0)</a:t>
                      </a: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Textures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Read-only object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Dedicated cache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Dedicated filtering hardware</a:t>
            </a:r>
          </a:p>
          <a:p>
            <a:pPr marL="571454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(Linear, bilinear, </a:t>
            </a:r>
            <a:r>
              <a:rPr lang="en-GB" dirty="0" err="1" smtClean="0"/>
              <a:t>trilinear</a:t>
            </a:r>
            <a:r>
              <a:rPr lang="en-GB" dirty="0" smtClean="0"/>
              <a:t>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Addressable as 1D, 2D or 3D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Out-of-bounds address handling</a:t>
            </a:r>
          </a:p>
          <a:p>
            <a:pPr marL="571454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(Wrap, clamp)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 bwMode="auto">
          <a:xfrm>
            <a:off x="5580063" y="1484313"/>
            <a:ext cx="319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kern="0" dirty="0">
                <a:solidFill>
                  <a:srgbClr val="B9E700"/>
                </a:solidFill>
                <a:latin typeface="Trebuchet MS" pitchFamily="34" charset="0"/>
                <a:cs typeface="+mn-cs"/>
              </a:rPr>
              <a:t>0</a:t>
            </a:r>
            <a:endParaRPr lang="en-GB" sz="3400" b="1" kern="0" dirty="0">
              <a:solidFill>
                <a:srgbClr val="B9E700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 bwMode="auto">
          <a:xfrm>
            <a:off x="6143625" y="1484313"/>
            <a:ext cx="319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kern="0" dirty="0">
                <a:solidFill>
                  <a:srgbClr val="B9E700"/>
                </a:solidFill>
                <a:latin typeface="Trebuchet MS" pitchFamily="34" charset="0"/>
                <a:cs typeface="+mn-cs"/>
              </a:rPr>
              <a:t>1</a:t>
            </a:r>
            <a:endParaRPr lang="en-GB" sz="3400" b="1" kern="0" dirty="0">
              <a:solidFill>
                <a:srgbClr val="B9E700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 bwMode="auto">
          <a:xfrm>
            <a:off x="6727825" y="1484313"/>
            <a:ext cx="319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kern="0" dirty="0">
                <a:solidFill>
                  <a:srgbClr val="B9E700"/>
                </a:solidFill>
                <a:latin typeface="Trebuchet MS" pitchFamily="34" charset="0"/>
                <a:cs typeface="+mn-cs"/>
              </a:rPr>
              <a:t>2</a:t>
            </a:r>
            <a:endParaRPr lang="en-GB" sz="3400" b="1" kern="0" dirty="0">
              <a:solidFill>
                <a:srgbClr val="B9E700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 bwMode="auto">
          <a:xfrm>
            <a:off x="7358063" y="1484313"/>
            <a:ext cx="319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kern="0" dirty="0">
                <a:solidFill>
                  <a:srgbClr val="B9E700"/>
                </a:solidFill>
                <a:latin typeface="Trebuchet MS" pitchFamily="34" charset="0"/>
                <a:cs typeface="+mn-cs"/>
              </a:rPr>
              <a:t>3</a:t>
            </a:r>
            <a:endParaRPr lang="en-GB" sz="3400" b="1" kern="0" dirty="0">
              <a:solidFill>
                <a:srgbClr val="B9E700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713413" y="1930400"/>
            <a:ext cx="2400300" cy="1600200"/>
          </a:xfrm>
          <a:prstGeom prst="roundRect">
            <a:avLst>
              <a:gd name="adj" fmla="val 2557"/>
            </a:avLst>
          </a:prstGeom>
          <a:gradFill rotWithShape="1">
            <a:gsLst>
              <a:gs pos="0">
                <a:srgbClr val="8AAD00">
                  <a:tint val="50000"/>
                  <a:satMod val="300000"/>
                </a:srgbClr>
              </a:gs>
              <a:gs pos="35000">
                <a:srgbClr val="8AAD00">
                  <a:tint val="37000"/>
                  <a:satMod val="300000"/>
                </a:srgbClr>
              </a:gs>
              <a:gs pos="100000">
                <a:srgbClr val="8A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808080"/>
              </a:solidFill>
              <a:latin typeface="Arial"/>
              <a:cs typeface="+mn-cs"/>
            </a:endParaRPr>
          </a:p>
        </p:txBody>
      </p:sp>
      <p:cxnSp>
        <p:nvCxnSpPr>
          <p:cNvPr id="93192" name="Straight Connector 55"/>
          <p:cNvCxnSpPr>
            <a:cxnSpLocks noChangeShapeType="1"/>
          </p:cNvCxnSpPr>
          <p:nvPr/>
        </p:nvCxnSpPr>
        <p:spPr bwMode="auto">
          <a:xfrm>
            <a:off x="6313488" y="1930400"/>
            <a:ext cx="0" cy="1600200"/>
          </a:xfrm>
          <a:prstGeom prst="line">
            <a:avLst/>
          </a:prstGeom>
          <a:noFill/>
          <a:ln w="9525" algn="ctr">
            <a:solidFill>
              <a:srgbClr val="89AD00"/>
            </a:solidFill>
            <a:round/>
            <a:headEnd/>
            <a:tailEnd/>
          </a:ln>
        </p:spPr>
      </p:cxnSp>
      <p:cxnSp>
        <p:nvCxnSpPr>
          <p:cNvPr id="93193" name="Straight Connector 56"/>
          <p:cNvCxnSpPr>
            <a:cxnSpLocks noChangeShapeType="1"/>
          </p:cNvCxnSpPr>
          <p:nvPr/>
        </p:nvCxnSpPr>
        <p:spPr bwMode="auto">
          <a:xfrm>
            <a:off x="7513638" y="1930400"/>
            <a:ext cx="0" cy="1600200"/>
          </a:xfrm>
          <a:prstGeom prst="line">
            <a:avLst/>
          </a:prstGeom>
          <a:noFill/>
          <a:ln w="9525" algn="ctr">
            <a:solidFill>
              <a:srgbClr val="89AD00"/>
            </a:solidFill>
            <a:round/>
            <a:headEnd/>
            <a:tailEnd/>
          </a:ln>
        </p:spPr>
      </p:cxnSp>
      <p:cxnSp>
        <p:nvCxnSpPr>
          <p:cNvPr id="93194" name="Straight Connector 57"/>
          <p:cNvCxnSpPr>
            <a:cxnSpLocks noChangeShapeType="1"/>
          </p:cNvCxnSpPr>
          <p:nvPr/>
        </p:nvCxnSpPr>
        <p:spPr bwMode="auto">
          <a:xfrm>
            <a:off x="5713413" y="2730500"/>
            <a:ext cx="2400300" cy="0"/>
          </a:xfrm>
          <a:prstGeom prst="line">
            <a:avLst/>
          </a:prstGeom>
          <a:noFill/>
          <a:ln w="9525" algn="ctr">
            <a:solidFill>
              <a:srgbClr val="89AD00"/>
            </a:solidFill>
            <a:round/>
            <a:headEnd/>
            <a:tailEnd/>
          </a:ln>
        </p:spPr>
      </p:cxnSp>
      <p:sp>
        <p:nvSpPr>
          <p:cNvPr id="59" name="Oval 58"/>
          <p:cNvSpPr/>
          <p:nvPr/>
        </p:nvSpPr>
        <p:spPr>
          <a:xfrm>
            <a:off x="7100888" y="2181225"/>
            <a:ext cx="225425" cy="300038"/>
          </a:xfrm>
          <a:prstGeom prst="ellipse">
            <a:avLst/>
          </a:prstGeom>
          <a:gradFill rotWithShape="1">
            <a:gsLst>
              <a:gs pos="0">
                <a:srgbClr val="FF9933">
                  <a:shade val="51000"/>
                  <a:satMod val="130000"/>
                </a:srgbClr>
              </a:gs>
              <a:gs pos="80000">
                <a:srgbClr val="FF9933">
                  <a:shade val="93000"/>
                  <a:satMod val="130000"/>
                </a:srgbClr>
              </a:gs>
              <a:gs pos="100000">
                <a:srgbClr val="FF993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993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 bwMode="auto">
          <a:xfrm>
            <a:off x="5413375" y="1754188"/>
            <a:ext cx="319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kern="0" dirty="0">
                <a:solidFill>
                  <a:srgbClr val="B9E700"/>
                </a:solidFill>
                <a:latin typeface="Trebuchet MS" pitchFamily="34" charset="0"/>
                <a:cs typeface="+mn-cs"/>
              </a:rPr>
              <a:t>0</a:t>
            </a:r>
            <a:endParaRPr lang="en-GB" sz="3400" b="1" kern="0" dirty="0">
              <a:solidFill>
                <a:srgbClr val="B9E700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 bwMode="auto">
          <a:xfrm>
            <a:off x="5419725" y="2519363"/>
            <a:ext cx="319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kern="0" dirty="0">
                <a:solidFill>
                  <a:srgbClr val="B9E700"/>
                </a:solidFill>
                <a:latin typeface="Trebuchet MS" pitchFamily="34" charset="0"/>
                <a:cs typeface="+mn-cs"/>
              </a:rPr>
              <a:t>1</a:t>
            </a:r>
            <a:endParaRPr lang="en-GB" sz="3400" b="1" kern="0" dirty="0">
              <a:solidFill>
                <a:srgbClr val="B9E700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 bwMode="auto">
          <a:xfrm>
            <a:off x="5413375" y="3338513"/>
            <a:ext cx="319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kern="0" dirty="0">
                <a:solidFill>
                  <a:srgbClr val="B9E700"/>
                </a:solidFill>
                <a:latin typeface="Trebuchet MS" pitchFamily="34" charset="0"/>
                <a:cs typeface="+mn-cs"/>
              </a:rPr>
              <a:t>2</a:t>
            </a:r>
            <a:endParaRPr lang="en-GB" sz="3400" b="1" kern="0" dirty="0">
              <a:solidFill>
                <a:srgbClr val="B9E700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6200775" y="2581275"/>
            <a:ext cx="225425" cy="300038"/>
          </a:xfrm>
          <a:prstGeom prst="ellipse">
            <a:avLst/>
          </a:prstGeom>
          <a:gradFill rotWithShape="1">
            <a:gsLst>
              <a:gs pos="0">
                <a:srgbClr val="33CCCC">
                  <a:shade val="51000"/>
                  <a:satMod val="130000"/>
                </a:srgbClr>
              </a:gs>
              <a:gs pos="80000">
                <a:srgbClr val="33CCCC">
                  <a:shade val="93000"/>
                  <a:satMod val="130000"/>
                </a:srgbClr>
              </a:gs>
              <a:gs pos="100000">
                <a:srgbClr val="33CCCC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33CCC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 bwMode="auto">
          <a:xfrm>
            <a:off x="7897813" y="1484313"/>
            <a:ext cx="319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kern="0" dirty="0">
                <a:solidFill>
                  <a:srgbClr val="B9E700"/>
                </a:solidFill>
                <a:latin typeface="Trebuchet MS" pitchFamily="34" charset="0"/>
                <a:cs typeface="+mn-cs"/>
              </a:rPr>
              <a:t>4</a:t>
            </a:r>
            <a:endParaRPr lang="en-GB" sz="3400" b="1" kern="0" dirty="0">
              <a:solidFill>
                <a:srgbClr val="B9E700"/>
              </a:solidFill>
              <a:latin typeface="Trebuchet MS" pitchFamily="34" charset="0"/>
              <a:cs typeface="+mn-cs"/>
            </a:endParaRPr>
          </a:p>
        </p:txBody>
      </p:sp>
      <p:cxnSp>
        <p:nvCxnSpPr>
          <p:cNvPr id="93201" name="Straight Connector 64"/>
          <p:cNvCxnSpPr>
            <a:cxnSpLocks noChangeShapeType="1"/>
          </p:cNvCxnSpPr>
          <p:nvPr/>
        </p:nvCxnSpPr>
        <p:spPr bwMode="auto">
          <a:xfrm>
            <a:off x="6913563" y="1930400"/>
            <a:ext cx="0" cy="1600200"/>
          </a:xfrm>
          <a:prstGeom prst="line">
            <a:avLst/>
          </a:prstGeom>
          <a:noFill/>
          <a:ln w="9525" algn="ctr">
            <a:solidFill>
              <a:srgbClr val="89AD00"/>
            </a:solidFill>
            <a:round/>
            <a:headEnd/>
            <a:tailEnd/>
          </a:ln>
        </p:spPr>
      </p:cxnSp>
      <p:sp>
        <p:nvSpPr>
          <p:cNvPr id="66" name="TextBox 65"/>
          <p:cNvSpPr txBox="1"/>
          <p:nvPr/>
        </p:nvSpPr>
        <p:spPr bwMode="auto">
          <a:xfrm>
            <a:off x="8037513" y="2713038"/>
            <a:ext cx="1217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kern="0" dirty="0">
                <a:solidFill>
                  <a:srgbClr val="FF9933"/>
                </a:solidFill>
                <a:latin typeface="Trebuchet MS" pitchFamily="34" charset="0"/>
                <a:cs typeface="+mn-cs"/>
              </a:rPr>
              <a:t>(2.5, 0.5)</a:t>
            </a:r>
          </a:p>
        </p:txBody>
      </p:sp>
      <p:sp>
        <p:nvSpPr>
          <p:cNvPr id="67" name="TextBox 66"/>
          <p:cNvSpPr txBox="1"/>
          <p:nvPr/>
        </p:nvSpPr>
        <p:spPr bwMode="auto">
          <a:xfrm>
            <a:off x="8037513" y="3124200"/>
            <a:ext cx="1217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kern="0" dirty="0">
                <a:solidFill>
                  <a:srgbClr val="33CCCC"/>
                </a:solidFill>
                <a:latin typeface="Trebuchet MS" pitchFamily="34" charset="0"/>
                <a:cs typeface="+mn-cs"/>
              </a:rPr>
              <a:t>(1.0, 1.0)</a:t>
            </a:r>
          </a:p>
        </p:txBody>
      </p:sp>
      <p:cxnSp>
        <p:nvCxnSpPr>
          <p:cNvPr id="93204" name="Straight Connector 67"/>
          <p:cNvCxnSpPr>
            <a:cxnSpLocks noChangeShapeType="1"/>
            <a:stCxn id="59" idx="5"/>
            <a:endCxn id="66" idx="1"/>
          </p:cNvCxnSpPr>
          <p:nvPr/>
        </p:nvCxnSpPr>
        <p:spPr bwMode="auto">
          <a:xfrm>
            <a:off x="7292975" y="2436813"/>
            <a:ext cx="744538" cy="460375"/>
          </a:xfrm>
          <a:prstGeom prst="line">
            <a:avLst/>
          </a:prstGeom>
          <a:noFill/>
          <a:ln w="9525" algn="ctr">
            <a:solidFill>
              <a:srgbClr val="FE952D"/>
            </a:solidFill>
            <a:round/>
            <a:headEnd/>
            <a:tailEnd/>
          </a:ln>
        </p:spPr>
      </p:cxnSp>
      <p:cxnSp>
        <p:nvCxnSpPr>
          <p:cNvPr id="93205" name="Straight Connector 68"/>
          <p:cNvCxnSpPr>
            <a:cxnSpLocks noChangeShapeType="1"/>
            <a:stCxn id="63" idx="5"/>
            <a:endCxn id="67" idx="1"/>
          </p:cNvCxnSpPr>
          <p:nvPr/>
        </p:nvCxnSpPr>
        <p:spPr bwMode="auto">
          <a:xfrm>
            <a:off x="6392863" y="2836863"/>
            <a:ext cx="1644650" cy="471487"/>
          </a:xfrm>
          <a:prstGeom prst="line">
            <a:avLst/>
          </a:prstGeom>
          <a:noFill/>
          <a:ln w="9525" algn="ctr">
            <a:solidFill>
              <a:srgbClr val="2ECBCB"/>
            </a:solidFill>
            <a:round/>
            <a:headEnd/>
            <a:tailEnd/>
          </a:ln>
        </p:spPr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Topics we skipped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We skipped some details, you can learn more: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CUDA Programming Guide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CUDA Zone – tools, training, webinars and more</a:t>
            </a:r>
          </a:p>
          <a:p>
            <a:pPr marL="1088937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solidFill>
                  <a:schemeClr val="accent6"/>
                </a:solidFill>
              </a:rPr>
              <a:t>developer.nvidia.com/</a:t>
            </a:r>
            <a:r>
              <a:rPr lang="en-GB" dirty="0" err="1" smtClean="0">
                <a:solidFill>
                  <a:schemeClr val="accent6"/>
                </a:solidFill>
              </a:rPr>
              <a:t>cuda</a:t>
            </a:r>
            <a:endParaRPr lang="en-GB" dirty="0">
              <a:solidFill>
                <a:schemeClr val="accent6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Need a quick primer for later: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Multi-dimensional indexing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Textures</a:t>
            </a:r>
          </a:p>
          <a:p>
            <a:pPr marL="1088937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Heterogeneous Computing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57200" y="1600200"/>
            <a:ext cx="8369300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/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kern="0" dirty="0" smtClean="0">
                <a:latin typeface="Arial"/>
              </a:rPr>
              <a:t>Terminology:</a:t>
            </a:r>
          </a:p>
          <a:p>
            <a:pPr lvl="1">
              <a:defRPr/>
            </a:pPr>
            <a:r>
              <a:rPr lang="en-GB" i="1" kern="0" dirty="0" smtClean="0">
                <a:solidFill>
                  <a:srgbClr val="FF9933"/>
                </a:solidFill>
                <a:latin typeface="Arial"/>
                <a:cs typeface="+mn-cs"/>
              </a:rPr>
              <a:t>Host</a:t>
            </a:r>
            <a:r>
              <a:rPr lang="en-GB" i="1" kern="0" dirty="0" smtClean="0">
                <a:solidFill>
                  <a:srgbClr val="FFFFFF"/>
                </a:solidFill>
                <a:latin typeface="Arial"/>
                <a:cs typeface="+mn-cs"/>
              </a:rPr>
              <a:t>	</a:t>
            </a:r>
            <a:r>
              <a:rPr lang="en-GB" kern="0" dirty="0" smtClean="0">
                <a:latin typeface="Arial"/>
                <a:cs typeface="+mn-cs"/>
              </a:rPr>
              <a:t>The CPU and its memory (host memory)</a:t>
            </a:r>
          </a:p>
          <a:p>
            <a:pPr lvl="1">
              <a:defRPr/>
            </a:pPr>
            <a:r>
              <a:rPr lang="en-GB" i="1" kern="0" dirty="0" smtClean="0">
                <a:solidFill>
                  <a:srgbClr val="FF9933"/>
                </a:solidFill>
                <a:latin typeface="Arial"/>
                <a:cs typeface="+mn-cs"/>
              </a:rPr>
              <a:t>Device</a:t>
            </a:r>
            <a:r>
              <a:rPr lang="en-GB" i="1" kern="0" dirty="0" smtClean="0">
                <a:solidFill>
                  <a:srgbClr val="FFFFFF"/>
                </a:solidFill>
                <a:latin typeface="Arial"/>
                <a:cs typeface="+mn-cs"/>
              </a:rPr>
              <a:t>	</a:t>
            </a:r>
            <a:r>
              <a:rPr lang="en-GB" kern="0" dirty="0" smtClean="0">
                <a:latin typeface="Arial"/>
                <a:cs typeface="+mn-cs"/>
              </a:rPr>
              <a:t>The GPU and its memory (device memory)</a:t>
            </a:r>
            <a:endParaRPr lang="en-GB" kern="0" dirty="0">
              <a:latin typeface="Arial"/>
              <a:cs typeface="+mn-cs"/>
            </a:endParaRPr>
          </a:p>
        </p:txBody>
      </p:sp>
      <p:pic>
        <p:nvPicPr>
          <p:cNvPr id="21507" name="Picture 3" descr="\\JASON-PC\Users\Jason\Documents\CUDA by Example\hos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5613" y="3968750"/>
            <a:ext cx="223996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\\JASON-PC\Users\Jason\Documents\CUDA by Example\Tesla_c1060_3qt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2300" y="3968750"/>
            <a:ext cx="2219325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 bwMode="auto">
          <a:xfrm>
            <a:off x="2241550" y="5911850"/>
            <a:ext cx="712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kern="0" dirty="0">
                <a:solidFill>
                  <a:srgbClr val="808080"/>
                </a:solidFill>
                <a:latin typeface="Arial"/>
                <a:cs typeface="+mn-cs"/>
              </a:rPr>
              <a:t>Host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6515100" y="5911850"/>
            <a:ext cx="969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kern="0" dirty="0">
                <a:solidFill>
                  <a:srgbClr val="808080"/>
                </a:solidFill>
                <a:latin typeface="Arial"/>
                <a:cs typeface="+mn-cs"/>
              </a:rPr>
              <a:t>Device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Heterogeneous Computing</a:t>
            </a:r>
          </a:p>
        </p:txBody>
      </p:sp>
      <p:sp>
        <p:nvSpPr>
          <p:cNvPr id="100" name="Folded Corner 99"/>
          <p:cNvSpPr/>
          <p:nvPr/>
        </p:nvSpPr>
        <p:spPr>
          <a:xfrm>
            <a:off x="1016000" y="1538288"/>
            <a:ext cx="1912938" cy="4500562"/>
          </a:xfrm>
          <a:prstGeom prst="foldedCorner">
            <a:avLst/>
          </a:prstGeom>
          <a:gradFill rotWithShape="1">
            <a:gsLst>
              <a:gs pos="0">
                <a:srgbClr val="8AAD00">
                  <a:tint val="50000"/>
                  <a:satMod val="300000"/>
                </a:srgbClr>
              </a:gs>
              <a:gs pos="35000">
                <a:srgbClr val="8AAD00">
                  <a:tint val="37000"/>
                  <a:satMod val="300000"/>
                </a:srgbClr>
              </a:gs>
              <a:gs pos="100000">
                <a:srgbClr val="8A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srgbClr val="0000FF"/>
                </a:solidFill>
                <a:latin typeface="Arial"/>
                <a:cs typeface="+mn-cs"/>
              </a:rPr>
              <a:t>#include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</a:t>
            </a:r>
            <a:r>
              <a:rPr lang="en-GB" sz="400" kern="0" dirty="0">
                <a:solidFill>
                  <a:srgbClr val="A31515"/>
                </a:solidFill>
                <a:latin typeface="Arial"/>
                <a:cs typeface="+mn-cs"/>
              </a:rPr>
              <a:t>&lt;</a:t>
            </a:r>
            <a:r>
              <a:rPr lang="en-GB" sz="400" kern="0" dirty="0" err="1">
                <a:solidFill>
                  <a:srgbClr val="A31515"/>
                </a:solidFill>
                <a:latin typeface="Arial"/>
                <a:cs typeface="+mn-cs"/>
              </a:rPr>
              <a:t>iostream</a:t>
            </a:r>
            <a:r>
              <a:rPr lang="en-GB" sz="400" kern="0" dirty="0">
                <a:solidFill>
                  <a:srgbClr val="A31515"/>
                </a:solidFill>
                <a:latin typeface="Arial"/>
                <a:cs typeface="+mn-cs"/>
              </a:rPr>
              <a:t>&gt;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srgbClr val="0000FF"/>
                </a:solidFill>
                <a:latin typeface="Arial"/>
                <a:cs typeface="+mn-cs"/>
              </a:rPr>
              <a:t>#include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</a:t>
            </a:r>
            <a:r>
              <a:rPr lang="en-GB" sz="400" kern="0" dirty="0">
                <a:solidFill>
                  <a:srgbClr val="A31515"/>
                </a:solidFill>
                <a:latin typeface="Arial"/>
                <a:cs typeface="+mn-cs"/>
              </a:rPr>
              <a:t>&lt;algorithm&gt;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lang="en-GB" sz="400" kern="0" dirty="0">
              <a:solidFill>
                <a:srgbClr val="A31515"/>
              </a:solidFill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srgbClr val="0000FF"/>
                </a:solidFill>
                <a:latin typeface="Arial"/>
                <a:cs typeface="+mn-cs"/>
              </a:rPr>
              <a:t>using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</a:t>
            </a:r>
            <a:r>
              <a:rPr lang="en-GB" sz="400" kern="0" dirty="0">
                <a:solidFill>
                  <a:srgbClr val="0000FF"/>
                </a:solidFill>
                <a:latin typeface="Arial"/>
                <a:cs typeface="+mn-cs"/>
              </a:rPr>
              <a:t>namespace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</a:t>
            </a:r>
            <a:r>
              <a:rPr lang="en-GB" sz="400" kern="0" dirty="0" err="1">
                <a:solidFill>
                  <a:prstClr val="black"/>
                </a:solidFill>
                <a:latin typeface="Arial"/>
                <a:cs typeface="+mn-cs"/>
              </a:rPr>
              <a:t>std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lang="en-GB" sz="400" kern="0" dirty="0">
              <a:solidFill>
                <a:prstClr val="black"/>
              </a:solidFill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srgbClr val="0000FF"/>
                </a:solidFill>
                <a:latin typeface="Arial"/>
                <a:cs typeface="+mn-cs"/>
              </a:rPr>
              <a:t>#define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N          1024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srgbClr val="0000FF"/>
                </a:solidFill>
                <a:latin typeface="Arial"/>
                <a:cs typeface="+mn-cs"/>
              </a:rPr>
              <a:t>#define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RADIUS    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srgbClr val="0000FF"/>
                </a:solidFill>
                <a:latin typeface="Arial"/>
                <a:cs typeface="+mn-cs"/>
              </a:rPr>
              <a:t>#define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BLOCK_SIZE 16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lang="en-GB" sz="400" kern="0" dirty="0">
              <a:solidFill>
                <a:prstClr val="black"/>
              </a:solidFill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srgbClr val="0000FF"/>
                </a:solidFill>
                <a:latin typeface="Arial"/>
                <a:cs typeface="+mn-cs"/>
              </a:rPr>
              <a:t>__global__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</a:t>
            </a:r>
            <a:r>
              <a:rPr lang="en-GB" sz="400" kern="0" dirty="0">
                <a:solidFill>
                  <a:srgbClr val="0000FF"/>
                </a:solidFill>
                <a:latin typeface="Arial"/>
                <a:cs typeface="+mn-cs"/>
              </a:rPr>
              <a:t>void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stencil_1d(</a:t>
            </a:r>
            <a:r>
              <a:rPr lang="en-GB" sz="400" kern="0" dirty="0" err="1">
                <a:solidFill>
                  <a:srgbClr val="0000FF"/>
                </a:solidFill>
                <a:latin typeface="Arial"/>
                <a:cs typeface="+mn-cs"/>
              </a:rPr>
              <a:t>int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*in, </a:t>
            </a:r>
            <a:r>
              <a:rPr lang="en-GB" sz="400" kern="0" dirty="0" err="1">
                <a:solidFill>
                  <a:srgbClr val="0000FF"/>
                </a:solidFill>
                <a:latin typeface="Arial"/>
                <a:cs typeface="+mn-cs"/>
              </a:rPr>
              <a:t>int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*out)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	</a:t>
            </a:r>
            <a:r>
              <a:rPr lang="en-GB" sz="400" kern="0" dirty="0">
                <a:solidFill>
                  <a:srgbClr val="0000FF"/>
                </a:solidFill>
                <a:latin typeface="Arial"/>
                <a:cs typeface="+mn-cs"/>
              </a:rPr>
              <a:t>__shared__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</a:t>
            </a:r>
            <a:r>
              <a:rPr lang="en-GB" sz="400" kern="0" dirty="0" err="1">
                <a:solidFill>
                  <a:srgbClr val="0000FF"/>
                </a:solidFill>
                <a:latin typeface="Arial"/>
                <a:cs typeface="+mn-cs"/>
              </a:rPr>
              <a:t>int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temp[BLOCK_SIZE + 2 * RADIUS];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	</a:t>
            </a:r>
            <a:r>
              <a:rPr lang="en-GB" sz="400" kern="0" dirty="0" err="1">
                <a:solidFill>
                  <a:srgbClr val="0000FF"/>
                </a:solidFill>
                <a:latin typeface="Arial"/>
                <a:cs typeface="+mn-cs"/>
              </a:rPr>
              <a:t>int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</a:t>
            </a:r>
            <a:r>
              <a:rPr lang="en-GB" sz="400" kern="0" dirty="0" err="1">
                <a:solidFill>
                  <a:prstClr val="black"/>
                </a:solidFill>
                <a:latin typeface="Arial"/>
                <a:cs typeface="+mn-cs"/>
              </a:rPr>
              <a:t>gindex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= </a:t>
            </a:r>
            <a:r>
              <a:rPr lang="en-GB" sz="400" kern="0" dirty="0" err="1">
                <a:solidFill>
                  <a:srgbClr val="0000FF"/>
                </a:solidFill>
                <a:latin typeface="Arial"/>
                <a:cs typeface="+mn-cs"/>
              </a:rPr>
              <a:t>threadIdx</a:t>
            </a:r>
            <a:r>
              <a:rPr lang="en-GB" sz="400" kern="0" dirty="0" err="1">
                <a:solidFill>
                  <a:prstClr val="black"/>
                </a:solidFill>
                <a:latin typeface="Arial"/>
                <a:cs typeface="+mn-cs"/>
              </a:rPr>
              <a:t>.x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+ </a:t>
            </a:r>
            <a:r>
              <a:rPr lang="en-GB" sz="400" kern="0" dirty="0" err="1">
                <a:solidFill>
                  <a:srgbClr val="0000FF"/>
                </a:solidFill>
                <a:latin typeface="Arial"/>
                <a:cs typeface="+mn-cs"/>
              </a:rPr>
              <a:t>blockIdx</a:t>
            </a:r>
            <a:r>
              <a:rPr lang="en-GB" sz="400" kern="0" dirty="0" err="1">
                <a:solidFill>
                  <a:prstClr val="black"/>
                </a:solidFill>
                <a:latin typeface="Arial"/>
                <a:cs typeface="+mn-cs"/>
              </a:rPr>
              <a:t>.x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* </a:t>
            </a:r>
            <a:r>
              <a:rPr lang="en-GB" sz="400" kern="0" dirty="0" err="1">
                <a:solidFill>
                  <a:srgbClr val="0000FF"/>
                </a:solidFill>
                <a:latin typeface="Arial"/>
                <a:cs typeface="+mn-cs"/>
              </a:rPr>
              <a:t>blockDim</a:t>
            </a:r>
            <a:r>
              <a:rPr lang="en-GB" sz="400" kern="0" dirty="0" err="1">
                <a:solidFill>
                  <a:prstClr val="black"/>
                </a:solidFill>
                <a:latin typeface="Arial"/>
                <a:cs typeface="+mn-cs"/>
              </a:rPr>
              <a:t>.x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	</a:t>
            </a:r>
            <a:r>
              <a:rPr lang="en-GB" sz="400" kern="0" dirty="0" err="1">
                <a:solidFill>
                  <a:srgbClr val="0000FF"/>
                </a:solidFill>
                <a:latin typeface="Arial"/>
                <a:cs typeface="+mn-cs"/>
              </a:rPr>
              <a:t>int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</a:t>
            </a:r>
            <a:r>
              <a:rPr lang="en-GB" sz="400" kern="0" dirty="0" err="1">
                <a:solidFill>
                  <a:prstClr val="black"/>
                </a:solidFill>
                <a:latin typeface="Arial"/>
                <a:cs typeface="+mn-cs"/>
              </a:rPr>
              <a:t>lindex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= </a:t>
            </a:r>
            <a:r>
              <a:rPr lang="en-GB" sz="400" kern="0" dirty="0" err="1">
                <a:solidFill>
                  <a:srgbClr val="0000FF"/>
                </a:solidFill>
                <a:latin typeface="Arial"/>
                <a:cs typeface="+mn-cs"/>
              </a:rPr>
              <a:t>threadIdx</a:t>
            </a:r>
            <a:r>
              <a:rPr lang="en-GB" sz="400" kern="0" dirty="0" err="1">
                <a:solidFill>
                  <a:prstClr val="black"/>
                </a:solidFill>
                <a:latin typeface="Arial"/>
                <a:cs typeface="+mn-cs"/>
              </a:rPr>
              <a:t>.x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+ RADIUS;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lang="en-GB" sz="400" kern="0" dirty="0">
              <a:solidFill>
                <a:prstClr val="black"/>
              </a:solidFill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	</a:t>
            </a:r>
            <a:r>
              <a:rPr lang="en-GB" sz="400" kern="0" dirty="0">
                <a:solidFill>
                  <a:srgbClr val="008000"/>
                </a:solidFill>
                <a:latin typeface="Arial"/>
                <a:cs typeface="+mn-cs"/>
              </a:rPr>
              <a:t>// Read input elements into shared memory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	temp[</a:t>
            </a:r>
            <a:r>
              <a:rPr lang="en-GB" sz="400" kern="0" dirty="0" err="1">
                <a:solidFill>
                  <a:prstClr val="black"/>
                </a:solidFill>
                <a:latin typeface="Arial"/>
                <a:cs typeface="+mn-cs"/>
              </a:rPr>
              <a:t>lindex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] = in[</a:t>
            </a:r>
            <a:r>
              <a:rPr lang="en-GB" sz="400" kern="0" dirty="0" err="1">
                <a:solidFill>
                  <a:prstClr val="black"/>
                </a:solidFill>
                <a:latin typeface="Arial"/>
                <a:cs typeface="+mn-cs"/>
              </a:rPr>
              <a:t>gindex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];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	</a:t>
            </a:r>
            <a:r>
              <a:rPr lang="en-GB" sz="400" kern="0" dirty="0">
                <a:solidFill>
                  <a:srgbClr val="0000FF"/>
                </a:solidFill>
                <a:latin typeface="Arial"/>
                <a:cs typeface="+mn-cs"/>
              </a:rPr>
              <a:t>if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(</a:t>
            </a:r>
            <a:r>
              <a:rPr lang="en-GB" sz="400" kern="0" dirty="0" err="1">
                <a:solidFill>
                  <a:srgbClr val="0000FF"/>
                </a:solidFill>
                <a:latin typeface="Arial"/>
                <a:cs typeface="+mn-cs"/>
              </a:rPr>
              <a:t>threadIdx</a:t>
            </a:r>
            <a:r>
              <a:rPr lang="en-GB" sz="400" kern="0" dirty="0" err="1">
                <a:solidFill>
                  <a:prstClr val="black"/>
                </a:solidFill>
                <a:latin typeface="Arial"/>
                <a:cs typeface="+mn-cs"/>
              </a:rPr>
              <a:t>.x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&lt; RADIUS)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		temp[</a:t>
            </a:r>
            <a:r>
              <a:rPr lang="en-GB" sz="400" kern="0" dirty="0" err="1">
                <a:solidFill>
                  <a:prstClr val="black"/>
                </a:solidFill>
                <a:latin typeface="Arial"/>
                <a:cs typeface="+mn-cs"/>
              </a:rPr>
              <a:t>lindex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- RADIUS] = in[</a:t>
            </a:r>
            <a:r>
              <a:rPr lang="en-GB" sz="400" kern="0" dirty="0" err="1">
                <a:solidFill>
                  <a:prstClr val="black"/>
                </a:solidFill>
                <a:latin typeface="Arial"/>
                <a:cs typeface="+mn-cs"/>
              </a:rPr>
              <a:t>gindex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- RADIUS];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		temp[</a:t>
            </a:r>
            <a:r>
              <a:rPr lang="en-GB" sz="400" kern="0" dirty="0" err="1">
                <a:solidFill>
                  <a:prstClr val="black"/>
                </a:solidFill>
                <a:latin typeface="Arial"/>
                <a:cs typeface="+mn-cs"/>
              </a:rPr>
              <a:t>lindex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+ BLOCK_SIZE] = in[</a:t>
            </a:r>
            <a:r>
              <a:rPr lang="en-GB" sz="400" kern="0" dirty="0" err="1">
                <a:solidFill>
                  <a:prstClr val="black"/>
                </a:solidFill>
                <a:latin typeface="Arial"/>
                <a:cs typeface="+mn-cs"/>
              </a:rPr>
              <a:t>gindex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+ BLOCK_SIZE];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	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lang="en-GB" sz="400" kern="0" dirty="0">
              <a:solidFill>
                <a:prstClr val="black"/>
              </a:solidFill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	</a:t>
            </a:r>
            <a:r>
              <a:rPr lang="en-GB" sz="400" kern="0" dirty="0">
                <a:solidFill>
                  <a:srgbClr val="008000"/>
                </a:solidFill>
                <a:latin typeface="Arial"/>
                <a:cs typeface="+mn-cs"/>
              </a:rPr>
              <a:t>// Synchronize (ensure all the data is available)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	</a:t>
            </a:r>
            <a:r>
              <a:rPr lang="en-GB" sz="400" kern="0" dirty="0">
                <a:solidFill>
                  <a:srgbClr val="0000FF"/>
                </a:solidFill>
                <a:latin typeface="Arial"/>
                <a:cs typeface="+mn-cs"/>
              </a:rPr>
              <a:t>__</a:t>
            </a:r>
            <a:r>
              <a:rPr lang="en-GB" sz="400" kern="0" dirty="0" err="1">
                <a:solidFill>
                  <a:srgbClr val="0000FF"/>
                </a:solidFill>
                <a:latin typeface="Arial"/>
                <a:cs typeface="+mn-cs"/>
              </a:rPr>
              <a:t>syncthreads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();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lang="en-GB" sz="400" kern="0" dirty="0">
              <a:solidFill>
                <a:prstClr val="black"/>
              </a:solidFill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	</a:t>
            </a:r>
            <a:r>
              <a:rPr lang="en-GB" sz="400" kern="0" dirty="0">
                <a:solidFill>
                  <a:srgbClr val="008000"/>
                </a:solidFill>
                <a:latin typeface="Arial"/>
                <a:cs typeface="+mn-cs"/>
              </a:rPr>
              <a:t>// Apply the stencil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	</a:t>
            </a:r>
            <a:r>
              <a:rPr lang="en-GB" sz="400" kern="0" dirty="0" err="1">
                <a:solidFill>
                  <a:srgbClr val="0000FF"/>
                </a:solidFill>
                <a:latin typeface="Arial"/>
                <a:cs typeface="+mn-cs"/>
              </a:rPr>
              <a:t>int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result = 0;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	</a:t>
            </a:r>
            <a:r>
              <a:rPr lang="en-GB" sz="400" kern="0" dirty="0">
                <a:solidFill>
                  <a:srgbClr val="0000FF"/>
                </a:solidFill>
                <a:latin typeface="Arial"/>
                <a:cs typeface="+mn-cs"/>
              </a:rPr>
              <a:t>for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(</a:t>
            </a:r>
            <a:r>
              <a:rPr lang="en-GB" sz="400" kern="0" dirty="0" err="1">
                <a:solidFill>
                  <a:srgbClr val="0000FF"/>
                </a:solidFill>
                <a:latin typeface="Arial"/>
                <a:cs typeface="+mn-cs"/>
              </a:rPr>
              <a:t>int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offset = -RADIUS ; offset &lt;= RADIUS ; offset++)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		result += temp[</a:t>
            </a:r>
            <a:r>
              <a:rPr lang="en-GB" sz="400" kern="0" dirty="0" err="1">
                <a:solidFill>
                  <a:prstClr val="black"/>
                </a:solidFill>
                <a:latin typeface="Arial"/>
                <a:cs typeface="+mn-cs"/>
              </a:rPr>
              <a:t>lindex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+ offset];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lang="en-GB" sz="400" kern="0" dirty="0">
              <a:solidFill>
                <a:prstClr val="black"/>
              </a:solidFill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	</a:t>
            </a:r>
            <a:r>
              <a:rPr lang="en-GB" sz="400" kern="0" dirty="0">
                <a:solidFill>
                  <a:srgbClr val="008000"/>
                </a:solidFill>
                <a:latin typeface="Arial"/>
                <a:cs typeface="+mn-cs"/>
              </a:rPr>
              <a:t>// Store the result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	out[</a:t>
            </a:r>
            <a:r>
              <a:rPr lang="en-GB" sz="400" kern="0" dirty="0" err="1">
                <a:solidFill>
                  <a:prstClr val="black"/>
                </a:solidFill>
                <a:latin typeface="Arial"/>
                <a:cs typeface="+mn-cs"/>
              </a:rPr>
              <a:t>gindex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] = result;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lang="en-GB" sz="400" kern="0" dirty="0">
              <a:solidFill>
                <a:prstClr val="black"/>
              </a:solidFill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srgbClr val="0000FF"/>
                </a:solidFill>
                <a:latin typeface="Arial"/>
                <a:cs typeface="+mn-cs"/>
              </a:rPr>
              <a:t>void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</a:t>
            </a:r>
            <a:r>
              <a:rPr lang="en-GB" sz="400" kern="0" dirty="0" err="1">
                <a:solidFill>
                  <a:prstClr val="black"/>
                </a:solidFill>
                <a:latin typeface="Arial"/>
                <a:cs typeface="+mn-cs"/>
              </a:rPr>
              <a:t>fill_ints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(</a:t>
            </a:r>
            <a:r>
              <a:rPr lang="en-GB" sz="400" kern="0" dirty="0" err="1">
                <a:solidFill>
                  <a:srgbClr val="0000FF"/>
                </a:solidFill>
                <a:latin typeface="Arial"/>
                <a:cs typeface="+mn-cs"/>
              </a:rPr>
              <a:t>int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*x, </a:t>
            </a:r>
            <a:r>
              <a:rPr lang="en-GB" sz="400" kern="0" dirty="0" err="1">
                <a:solidFill>
                  <a:srgbClr val="0000FF"/>
                </a:solidFill>
                <a:latin typeface="Arial"/>
                <a:cs typeface="+mn-cs"/>
              </a:rPr>
              <a:t>int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n)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	</a:t>
            </a:r>
            <a:r>
              <a:rPr lang="en-GB" sz="400" kern="0" dirty="0" err="1">
                <a:solidFill>
                  <a:prstClr val="black"/>
                </a:solidFill>
                <a:latin typeface="Arial"/>
                <a:cs typeface="+mn-cs"/>
              </a:rPr>
              <a:t>fill_n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(x, n, 1);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lang="en-GB" sz="400" kern="0" dirty="0">
              <a:solidFill>
                <a:prstClr val="black"/>
              </a:solidFill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 err="1">
                <a:solidFill>
                  <a:srgbClr val="0000FF"/>
                </a:solidFill>
                <a:latin typeface="Arial"/>
                <a:cs typeface="+mn-cs"/>
              </a:rPr>
              <a:t>int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main(</a:t>
            </a:r>
            <a:r>
              <a:rPr lang="en-GB" sz="400" kern="0" dirty="0">
                <a:solidFill>
                  <a:srgbClr val="0000FF"/>
                </a:solidFill>
                <a:latin typeface="Arial"/>
                <a:cs typeface="+mn-cs"/>
              </a:rPr>
              <a:t>void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	</a:t>
            </a:r>
            <a:r>
              <a:rPr lang="en-GB" sz="400" kern="0" dirty="0" err="1">
                <a:solidFill>
                  <a:srgbClr val="0000FF"/>
                </a:solidFill>
                <a:latin typeface="Arial"/>
                <a:cs typeface="+mn-cs"/>
              </a:rPr>
              <a:t>int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*in, *out;              </a:t>
            </a:r>
            <a:r>
              <a:rPr lang="en-GB" sz="400" kern="0" dirty="0">
                <a:solidFill>
                  <a:srgbClr val="008000"/>
                </a:solidFill>
                <a:latin typeface="Arial"/>
                <a:cs typeface="+mn-cs"/>
              </a:rPr>
              <a:t>// host copies of a, b, 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	</a:t>
            </a:r>
            <a:r>
              <a:rPr lang="en-GB" sz="400" kern="0" dirty="0" err="1">
                <a:solidFill>
                  <a:srgbClr val="0000FF"/>
                </a:solidFill>
                <a:latin typeface="Arial"/>
                <a:cs typeface="+mn-cs"/>
              </a:rPr>
              <a:t>int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*</a:t>
            </a:r>
            <a:r>
              <a:rPr lang="en-GB" sz="400" kern="0" dirty="0" err="1">
                <a:solidFill>
                  <a:prstClr val="black"/>
                </a:solidFill>
                <a:latin typeface="Arial"/>
                <a:cs typeface="+mn-cs"/>
              </a:rPr>
              <a:t>d_in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, *</a:t>
            </a:r>
            <a:r>
              <a:rPr lang="en-GB" sz="400" kern="0" dirty="0" err="1">
                <a:solidFill>
                  <a:prstClr val="black"/>
                </a:solidFill>
                <a:latin typeface="Arial"/>
                <a:cs typeface="+mn-cs"/>
              </a:rPr>
              <a:t>d_out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;          </a:t>
            </a:r>
            <a:r>
              <a:rPr lang="en-GB" sz="400" kern="0" dirty="0">
                <a:solidFill>
                  <a:srgbClr val="008000"/>
                </a:solidFill>
                <a:latin typeface="Arial"/>
                <a:cs typeface="+mn-cs"/>
              </a:rPr>
              <a:t>// device copies of a, b, 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	</a:t>
            </a:r>
            <a:r>
              <a:rPr lang="en-GB" sz="400" kern="0" dirty="0" err="1">
                <a:solidFill>
                  <a:srgbClr val="0000FF"/>
                </a:solidFill>
                <a:latin typeface="Arial"/>
                <a:cs typeface="+mn-cs"/>
              </a:rPr>
              <a:t>int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size = (N + 2*RADIUS) * </a:t>
            </a:r>
            <a:r>
              <a:rPr lang="en-GB" sz="400" kern="0" dirty="0" err="1">
                <a:solidFill>
                  <a:srgbClr val="0000FF"/>
                </a:solidFill>
                <a:latin typeface="Arial"/>
                <a:cs typeface="+mn-cs"/>
              </a:rPr>
              <a:t>sizeof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(</a:t>
            </a:r>
            <a:r>
              <a:rPr lang="en-GB" sz="400" kern="0" dirty="0" err="1">
                <a:solidFill>
                  <a:srgbClr val="0000FF"/>
                </a:solidFill>
                <a:latin typeface="Arial"/>
                <a:cs typeface="+mn-cs"/>
              </a:rPr>
              <a:t>int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lang="en-GB" sz="400" kern="0" dirty="0">
              <a:solidFill>
                <a:prstClr val="black"/>
              </a:solidFill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	</a:t>
            </a:r>
            <a:r>
              <a:rPr lang="en-GB" sz="400" kern="0" dirty="0">
                <a:solidFill>
                  <a:srgbClr val="008000"/>
                </a:solidFill>
                <a:latin typeface="Arial"/>
                <a:cs typeface="+mn-cs"/>
              </a:rPr>
              <a:t>// </a:t>
            </a:r>
            <a:r>
              <a:rPr lang="en-GB" sz="400" kern="0" dirty="0" err="1">
                <a:solidFill>
                  <a:srgbClr val="008000"/>
                </a:solidFill>
                <a:latin typeface="Arial"/>
                <a:cs typeface="+mn-cs"/>
              </a:rPr>
              <a:t>Alloc</a:t>
            </a:r>
            <a:r>
              <a:rPr lang="en-GB" sz="400" kern="0" dirty="0">
                <a:solidFill>
                  <a:srgbClr val="008000"/>
                </a:solidFill>
                <a:latin typeface="Arial"/>
                <a:cs typeface="+mn-cs"/>
              </a:rPr>
              <a:t> space for host copies and setup values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	in  = (</a:t>
            </a:r>
            <a:r>
              <a:rPr lang="en-GB" sz="400" kern="0" dirty="0" err="1">
                <a:solidFill>
                  <a:srgbClr val="0000FF"/>
                </a:solidFill>
                <a:latin typeface="Arial"/>
                <a:cs typeface="+mn-cs"/>
              </a:rPr>
              <a:t>int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*)</a:t>
            </a:r>
            <a:r>
              <a:rPr lang="en-GB" sz="400" kern="0" dirty="0" err="1">
                <a:solidFill>
                  <a:prstClr val="black"/>
                </a:solidFill>
                <a:latin typeface="Arial"/>
                <a:cs typeface="+mn-cs"/>
              </a:rPr>
              <a:t>malloc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(size); </a:t>
            </a:r>
            <a:r>
              <a:rPr lang="en-GB" sz="400" kern="0" dirty="0" err="1">
                <a:solidFill>
                  <a:prstClr val="black"/>
                </a:solidFill>
                <a:latin typeface="Arial"/>
                <a:cs typeface="+mn-cs"/>
              </a:rPr>
              <a:t>fill_ints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(in,  N + 2*RADIUS);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	out = (</a:t>
            </a:r>
            <a:r>
              <a:rPr lang="en-GB" sz="400" kern="0" dirty="0" err="1">
                <a:solidFill>
                  <a:srgbClr val="0000FF"/>
                </a:solidFill>
                <a:latin typeface="Arial"/>
                <a:cs typeface="+mn-cs"/>
              </a:rPr>
              <a:t>int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*)</a:t>
            </a:r>
            <a:r>
              <a:rPr lang="en-GB" sz="400" kern="0" dirty="0" err="1">
                <a:solidFill>
                  <a:prstClr val="black"/>
                </a:solidFill>
                <a:latin typeface="Arial"/>
                <a:cs typeface="+mn-cs"/>
              </a:rPr>
              <a:t>malloc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(size); </a:t>
            </a:r>
            <a:r>
              <a:rPr lang="en-GB" sz="400" kern="0" dirty="0" err="1">
                <a:solidFill>
                  <a:prstClr val="black"/>
                </a:solidFill>
                <a:latin typeface="Arial"/>
                <a:cs typeface="+mn-cs"/>
              </a:rPr>
              <a:t>fill_ints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(out, N + 2*RADIUS);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	</a:t>
            </a:r>
            <a:r>
              <a:rPr lang="en-GB" sz="400" kern="0" dirty="0">
                <a:solidFill>
                  <a:srgbClr val="008000"/>
                </a:solidFill>
                <a:latin typeface="Arial"/>
                <a:cs typeface="+mn-cs"/>
              </a:rPr>
              <a:t>// </a:t>
            </a:r>
            <a:r>
              <a:rPr lang="en-GB" sz="400" kern="0" dirty="0" err="1">
                <a:solidFill>
                  <a:srgbClr val="008000"/>
                </a:solidFill>
                <a:latin typeface="Arial"/>
                <a:cs typeface="+mn-cs"/>
              </a:rPr>
              <a:t>Alloc</a:t>
            </a:r>
            <a:r>
              <a:rPr lang="en-GB" sz="400" kern="0" dirty="0">
                <a:solidFill>
                  <a:srgbClr val="008000"/>
                </a:solidFill>
                <a:latin typeface="Arial"/>
                <a:cs typeface="+mn-cs"/>
              </a:rPr>
              <a:t> space for device copies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	</a:t>
            </a:r>
            <a:r>
              <a:rPr lang="en-GB" sz="400" kern="0" dirty="0" err="1">
                <a:solidFill>
                  <a:prstClr val="black"/>
                </a:solidFill>
                <a:latin typeface="Arial"/>
                <a:cs typeface="+mn-cs"/>
              </a:rPr>
              <a:t>cudaMalloc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((</a:t>
            </a:r>
            <a:r>
              <a:rPr lang="en-GB" sz="400" kern="0" dirty="0">
                <a:solidFill>
                  <a:srgbClr val="0000FF"/>
                </a:solidFill>
                <a:latin typeface="Arial"/>
                <a:cs typeface="+mn-cs"/>
              </a:rPr>
              <a:t>void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**)&amp;</a:t>
            </a:r>
            <a:r>
              <a:rPr lang="en-GB" sz="400" kern="0" dirty="0" err="1">
                <a:solidFill>
                  <a:prstClr val="black"/>
                </a:solidFill>
                <a:latin typeface="Arial"/>
                <a:cs typeface="+mn-cs"/>
              </a:rPr>
              <a:t>d_in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,  size);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	</a:t>
            </a:r>
            <a:r>
              <a:rPr lang="en-GB" sz="400" kern="0" dirty="0" err="1">
                <a:solidFill>
                  <a:prstClr val="black"/>
                </a:solidFill>
                <a:latin typeface="Arial"/>
                <a:cs typeface="+mn-cs"/>
              </a:rPr>
              <a:t>cudaMalloc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((</a:t>
            </a:r>
            <a:r>
              <a:rPr lang="en-GB" sz="400" kern="0" dirty="0">
                <a:solidFill>
                  <a:srgbClr val="0000FF"/>
                </a:solidFill>
                <a:latin typeface="Arial"/>
                <a:cs typeface="+mn-cs"/>
              </a:rPr>
              <a:t>void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**)&amp;</a:t>
            </a:r>
            <a:r>
              <a:rPr lang="en-GB" sz="400" kern="0" dirty="0" err="1">
                <a:solidFill>
                  <a:prstClr val="black"/>
                </a:solidFill>
                <a:latin typeface="Arial"/>
                <a:cs typeface="+mn-cs"/>
              </a:rPr>
              <a:t>d_out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, size);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lang="en-GB" sz="400" kern="0" dirty="0">
              <a:solidFill>
                <a:prstClr val="black"/>
              </a:solidFill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	</a:t>
            </a:r>
            <a:r>
              <a:rPr lang="en-GB" sz="400" kern="0" dirty="0">
                <a:solidFill>
                  <a:srgbClr val="008000"/>
                </a:solidFill>
                <a:latin typeface="Arial"/>
                <a:cs typeface="+mn-cs"/>
              </a:rPr>
              <a:t>// Copy to device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	</a:t>
            </a:r>
            <a:r>
              <a:rPr lang="en-GB" sz="400" kern="0" dirty="0" err="1">
                <a:solidFill>
                  <a:prstClr val="black"/>
                </a:solidFill>
                <a:latin typeface="Arial"/>
                <a:cs typeface="+mn-cs"/>
              </a:rPr>
              <a:t>cudaMemcpy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(</a:t>
            </a:r>
            <a:r>
              <a:rPr lang="en-GB" sz="400" kern="0" dirty="0" err="1">
                <a:solidFill>
                  <a:prstClr val="black"/>
                </a:solidFill>
                <a:latin typeface="Arial"/>
                <a:cs typeface="+mn-cs"/>
              </a:rPr>
              <a:t>d_in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,  in,  size, </a:t>
            </a:r>
            <a:r>
              <a:rPr lang="en-GB" sz="400" kern="0" dirty="0" err="1">
                <a:solidFill>
                  <a:prstClr val="black"/>
                </a:solidFill>
                <a:latin typeface="Arial"/>
                <a:cs typeface="+mn-cs"/>
              </a:rPr>
              <a:t>cudaMemcpyHostToDevice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	</a:t>
            </a:r>
            <a:r>
              <a:rPr lang="en-GB" sz="400" kern="0" dirty="0" err="1">
                <a:solidFill>
                  <a:prstClr val="black"/>
                </a:solidFill>
                <a:latin typeface="Arial"/>
                <a:cs typeface="+mn-cs"/>
              </a:rPr>
              <a:t>cudaMemcpy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(</a:t>
            </a:r>
            <a:r>
              <a:rPr lang="en-GB" sz="400" kern="0" dirty="0" err="1">
                <a:solidFill>
                  <a:prstClr val="black"/>
                </a:solidFill>
                <a:latin typeface="Arial"/>
                <a:cs typeface="+mn-cs"/>
              </a:rPr>
              <a:t>d_out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, out, size, </a:t>
            </a:r>
            <a:r>
              <a:rPr lang="en-GB" sz="400" kern="0" dirty="0" err="1">
                <a:solidFill>
                  <a:prstClr val="black"/>
                </a:solidFill>
                <a:latin typeface="Arial"/>
                <a:cs typeface="+mn-cs"/>
              </a:rPr>
              <a:t>cudaMemcpyHostToDevice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lang="en-GB" sz="400" kern="0" dirty="0">
              <a:solidFill>
                <a:prstClr val="black"/>
              </a:solidFill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	</a:t>
            </a:r>
            <a:r>
              <a:rPr lang="en-GB" sz="400" kern="0" dirty="0">
                <a:solidFill>
                  <a:srgbClr val="008000"/>
                </a:solidFill>
                <a:latin typeface="Arial"/>
                <a:cs typeface="+mn-cs"/>
              </a:rPr>
              <a:t>// Launch stencil_1d() kernel on GPU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	stencil_1d&lt;&lt;&lt;N/BLOCK_SIZE,BLOCK_SIZE&gt;&gt;&gt;(</a:t>
            </a:r>
            <a:r>
              <a:rPr lang="en-GB" sz="400" kern="0" dirty="0" err="1">
                <a:solidFill>
                  <a:prstClr val="black"/>
                </a:solidFill>
                <a:latin typeface="Arial"/>
                <a:cs typeface="+mn-cs"/>
              </a:rPr>
              <a:t>d_in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+ RADIUS, </a:t>
            </a:r>
            <a:r>
              <a:rPr lang="en-GB" sz="400" kern="0" dirty="0" err="1">
                <a:solidFill>
                  <a:prstClr val="black"/>
                </a:solidFill>
                <a:latin typeface="Arial"/>
                <a:cs typeface="+mn-cs"/>
              </a:rPr>
              <a:t>d_out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+ RADIUS);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lang="en-GB" sz="400" kern="0" dirty="0">
              <a:solidFill>
                <a:prstClr val="black"/>
              </a:solidFill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	</a:t>
            </a:r>
            <a:r>
              <a:rPr lang="en-GB" sz="400" kern="0" dirty="0">
                <a:solidFill>
                  <a:srgbClr val="008000"/>
                </a:solidFill>
                <a:latin typeface="Arial"/>
                <a:cs typeface="+mn-cs"/>
              </a:rPr>
              <a:t>// Copy result back to host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	</a:t>
            </a:r>
            <a:r>
              <a:rPr lang="en-GB" sz="400" kern="0" dirty="0" err="1">
                <a:solidFill>
                  <a:prstClr val="black"/>
                </a:solidFill>
                <a:latin typeface="Arial"/>
                <a:cs typeface="+mn-cs"/>
              </a:rPr>
              <a:t>cudaMemcpy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(out, </a:t>
            </a:r>
            <a:r>
              <a:rPr lang="en-GB" sz="400" kern="0" dirty="0" err="1">
                <a:solidFill>
                  <a:prstClr val="black"/>
                </a:solidFill>
                <a:latin typeface="Arial"/>
                <a:cs typeface="+mn-cs"/>
              </a:rPr>
              <a:t>d_out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, size, </a:t>
            </a:r>
            <a:r>
              <a:rPr lang="en-GB" sz="400" kern="0" dirty="0" err="1">
                <a:solidFill>
                  <a:prstClr val="black"/>
                </a:solidFill>
                <a:latin typeface="Arial"/>
                <a:cs typeface="+mn-cs"/>
              </a:rPr>
              <a:t>cudaMemcpyDeviceToHost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lang="en-GB" sz="400" kern="0" dirty="0">
              <a:solidFill>
                <a:prstClr val="black"/>
              </a:solidFill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	</a:t>
            </a:r>
            <a:r>
              <a:rPr lang="en-GB" sz="400" kern="0" dirty="0">
                <a:solidFill>
                  <a:srgbClr val="008000"/>
                </a:solidFill>
                <a:latin typeface="Arial"/>
                <a:cs typeface="+mn-cs"/>
              </a:rPr>
              <a:t>// </a:t>
            </a:r>
            <a:r>
              <a:rPr lang="en-GB" sz="400" kern="0" dirty="0" err="1">
                <a:solidFill>
                  <a:srgbClr val="008000"/>
                </a:solidFill>
                <a:latin typeface="Arial"/>
                <a:cs typeface="+mn-cs"/>
              </a:rPr>
              <a:t>Cleanup</a:t>
            </a:r>
            <a:endParaRPr lang="en-GB" sz="400" kern="0" dirty="0">
              <a:solidFill>
                <a:srgbClr val="008000"/>
              </a:solidFill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	free(in); free(out);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	</a:t>
            </a:r>
            <a:r>
              <a:rPr lang="en-GB" sz="400" kern="0" dirty="0" err="1">
                <a:solidFill>
                  <a:prstClr val="black"/>
                </a:solidFill>
                <a:latin typeface="Arial"/>
                <a:cs typeface="+mn-cs"/>
              </a:rPr>
              <a:t>cudaFree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(</a:t>
            </a:r>
            <a:r>
              <a:rPr lang="en-GB" sz="400" kern="0" dirty="0" err="1">
                <a:solidFill>
                  <a:prstClr val="black"/>
                </a:solidFill>
                <a:latin typeface="Arial"/>
                <a:cs typeface="+mn-cs"/>
              </a:rPr>
              <a:t>d_in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); </a:t>
            </a:r>
            <a:r>
              <a:rPr lang="en-GB" sz="400" kern="0" dirty="0" err="1">
                <a:solidFill>
                  <a:prstClr val="black"/>
                </a:solidFill>
                <a:latin typeface="Arial"/>
                <a:cs typeface="+mn-cs"/>
              </a:rPr>
              <a:t>cudaFree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(</a:t>
            </a:r>
            <a:r>
              <a:rPr lang="en-GB" sz="400" kern="0" dirty="0" err="1">
                <a:solidFill>
                  <a:prstClr val="black"/>
                </a:solidFill>
                <a:latin typeface="Arial"/>
                <a:cs typeface="+mn-cs"/>
              </a:rPr>
              <a:t>d_out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	</a:t>
            </a:r>
            <a:r>
              <a:rPr lang="en-GB" sz="400" kern="0" dirty="0">
                <a:solidFill>
                  <a:srgbClr val="0000FF"/>
                </a:solidFill>
                <a:latin typeface="Arial"/>
                <a:cs typeface="+mn-cs"/>
              </a:rPr>
              <a:t>return</a:t>
            </a: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 0;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kern="0" dirty="0">
                <a:solidFill>
                  <a:prstClr val="black"/>
                </a:solidFill>
                <a:latin typeface="Arial"/>
                <a:cs typeface="+mn-cs"/>
              </a:rPr>
              <a:t>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lang="en-GB" sz="4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1" name="Right Brace 100"/>
          <p:cNvSpPr/>
          <p:nvPr/>
        </p:nvSpPr>
        <p:spPr>
          <a:xfrm>
            <a:off x="2986088" y="4089400"/>
            <a:ext cx="74612" cy="1100138"/>
          </a:xfrm>
          <a:prstGeom prst="rightBrac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2" name="Right Brace 101"/>
          <p:cNvSpPr/>
          <p:nvPr/>
        </p:nvSpPr>
        <p:spPr>
          <a:xfrm>
            <a:off x="2998788" y="5489575"/>
            <a:ext cx="61912" cy="449263"/>
          </a:xfrm>
          <a:prstGeom prst="rightBrac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3" name="Right Brace 102"/>
          <p:cNvSpPr/>
          <p:nvPr/>
        </p:nvSpPr>
        <p:spPr>
          <a:xfrm>
            <a:off x="2986088" y="5189538"/>
            <a:ext cx="74612" cy="300037"/>
          </a:xfrm>
          <a:prstGeom prst="rightBrac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3128963" y="4416425"/>
            <a:ext cx="1309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latin typeface="Trebuchet MS" pitchFamily="34" charset="0"/>
              </a:rPr>
              <a:t>serial code</a:t>
            </a: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3128963" y="5116513"/>
            <a:ext cx="1535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latin typeface="Trebuchet MS" pitchFamily="34" charset="0"/>
              </a:rPr>
              <a:t>parallel code</a:t>
            </a: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3128963" y="5492750"/>
            <a:ext cx="1309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latin typeface="Trebuchet MS" pitchFamily="34" charset="0"/>
              </a:rPr>
              <a:t>serial code</a:t>
            </a:r>
          </a:p>
        </p:txBody>
      </p:sp>
      <p:sp>
        <p:nvSpPr>
          <p:cNvPr id="107" name="Right Brace 106"/>
          <p:cNvSpPr/>
          <p:nvPr/>
        </p:nvSpPr>
        <p:spPr>
          <a:xfrm>
            <a:off x="2986088" y="2160588"/>
            <a:ext cx="74612" cy="1628775"/>
          </a:xfrm>
          <a:prstGeom prst="rightBrac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3128963" y="2770188"/>
            <a:ext cx="1255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latin typeface="Trebuchet MS" pitchFamily="34" charset="0"/>
              </a:rPr>
              <a:t>parallel fn</a:t>
            </a:r>
          </a:p>
        </p:txBody>
      </p:sp>
      <p:pic>
        <p:nvPicPr>
          <p:cNvPr id="109" name="Picture 3" descr="\\JASON-PC\Users\Jason\Documents\CUDA by Example\hos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8688" y="1538288"/>
            <a:ext cx="11080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Freeform 109"/>
          <p:cNvSpPr/>
          <p:nvPr/>
        </p:nvSpPr>
        <p:spPr>
          <a:xfrm>
            <a:off x="6711950" y="1692275"/>
            <a:ext cx="93663" cy="801688"/>
          </a:xfrm>
          <a:custGeom>
            <a:avLst/>
            <a:gdLst>
              <a:gd name="connsiteX0" fmla="*/ 2 w 733595"/>
              <a:gd name="connsiteY0" fmla="*/ 0 h 4064000"/>
              <a:gd name="connsiteX1" fmla="*/ 719668 w 733595"/>
              <a:gd name="connsiteY1" fmla="*/ 736600 h 4064000"/>
              <a:gd name="connsiteX2" fmla="*/ 2 w 733595"/>
              <a:gd name="connsiteY2" fmla="*/ 1456266 h 4064000"/>
              <a:gd name="connsiteX3" fmla="*/ 728135 w 733595"/>
              <a:gd name="connsiteY3" fmla="*/ 2175933 h 4064000"/>
              <a:gd name="connsiteX4" fmla="*/ 16935 w 733595"/>
              <a:gd name="connsiteY4" fmla="*/ 2895600 h 4064000"/>
              <a:gd name="connsiteX5" fmla="*/ 728135 w 733595"/>
              <a:gd name="connsiteY5" fmla="*/ 3615266 h 4064000"/>
              <a:gd name="connsiteX6" fmla="*/ 287868 w 733595"/>
              <a:gd name="connsiteY6" fmla="*/ 4064000 h 4064000"/>
              <a:gd name="connsiteX0" fmla="*/ 278841 w 733595"/>
              <a:gd name="connsiteY0" fmla="*/ 0 h 3840926"/>
              <a:gd name="connsiteX1" fmla="*/ 719668 w 733595"/>
              <a:gd name="connsiteY1" fmla="*/ 513526 h 3840926"/>
              <a:gd name="connsiteX2" fmla="*/ 2 w 733595"/>
              <a:gd name="connsiteY2" fmla="*/ 1233192 h 3840926"/>
              <a:gd name="connsiteX3" fmla="*/ 728135 w 733595"/>
              <a:gd name="connsiteY3" fmla="*/ 1952859 h 3840926"/>
              <a:gd name="connsiteX4" fmla="*/ 16935 w 733595"/>
              <a:gd name="connsiteY4" fmla="*/ 2672526 h 3840926"/>
              <a:gd name="connsiteX5" fmla="*/ 728135 w 733595"/>
              <a:gd name="connsiteY5" fmla="*/ 3392192 h 3840926"/>
              <a:gd name="connsiteX6" fmla="*/ 287868 w 733595"/>
              <a:gd name="connsiteY6" fmla="*/ 3840926 h 384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595" h="3840926">
                <a:moveTo>
                  <a:pt x="278841" y="0"/>
                </a:moveTo>
                <a:cubicBezTo>
                  <a:pt x="638674" y="246944"/>
                  <a:pt x="766141" y="307994"/>
                  <a:pt x="719668" y="513526"/>
                </a:cubicBezTo>
                <a:cubicBezTo>
                  <a:pt x="673195" y="719058"/>
                  <a:pt x="-1409" y="993303"/>
                  <a:pt x="2" y="1233192"/>
                </a:cubicBezTo>
                <a:cubicBezTo>
                  <a:pt x="1413" y="1473081"/>
                  <a:pt x="725313" y="1712970"/>
                  <a:pt x="728135" y="1952859"/>
                </a:cubicBezTo>
                <a:cubicBezTo>
                  <a:pt x="730957" y="2192748"/>
                  <a:pt x="16935" y="2432637"/>
                  <a:pt x="16935" y="2672526"/>
                </a:cubicBezTo>
                <a:cubicBezTo>
                  <a:pt x="16935" y="2912415"/>
                  <a:pt x="682980" y="3197459"/>
                  <a:pt x="728135" y="3392192"/>
                </a:cubicBezTo>
                <a:cubicBezTo>
                  <a:pt x="773291" y="3586925"/>
                  <a:pt x="530579" y="3713925"/>
                  <a:pt x="287868" y="3840926"/>
                </a:cubicBezTo>
              </a:path>
            </a:pathLst>
          </a:cu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  <a:tailEnd type="triangle" w="lg" len="me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grpSp>
        <p:nvGrpSpPr>
          <p:cNvPr id="111" name="Group 110"/>
          <p:cNvGrpSpPr>
            <a:grpSpLocks/>
          </p:cNvGrpSpPr>
          <p:nvPr/>
        </p:nvGrpSpPr>
        <p:grpSpPr bwMode="auto">
          <a:xfrm>
            <a:off x="6032500" y="2987675"/>
            <a:ext cx="1217613" cy="801688"/>
            <a:chOff x="7881458" y="2545259"/>
            <a:chExt cx="1461524" cy="720860"/>
          </a:xfrm>
        </p:grpSpPr>
        <p:sp>
          <p:nvSpPr>
            <p:cNvPr id="112" name="Freeform 111"/>
            <p:cNvSpPr/>
            <p:nvPr/>
          </p:nvSpPr>
          <p:spPr>
            <a:xfrm>
              <a:off x="7881458" y="2545259"/>
              <a:ext cx="110519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932907" y="2545259"/>
              <a:ext cx="11242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7986261" y="2545259"/>
              <a:ext cx="110519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8037710" y="2545259"/>
              <a:ext cx="110519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8140607" y="2545259"/>
              <a:ext cx="112425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8245410" y="2545259"/>
              <a:ext cx="110519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8348308" y="2545259"/>
              <a:ext cx="11242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8504559" y="2545259"/>
              <a:ext cx="110519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8660811" y="2545259"/>
              <a:ext cx="110519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8089159" y="2545259"/>
              <a:ext cx="110519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8193961" y="2545259"/>
              <a:ext cx="110519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8296858" y="2545259"/>
              <a:ext cx="110519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8401662" y="2545259"/>
              <a:ext cx="110519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8556007" y="2545259"/>
              <a:ext cx="112425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8712259" y="2545259"/>
              <a:ext cx="110519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8817062" y="2545259"/>
              <a:ext cx="110519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8919960" y="2545259"/>
              <a:ext cx="110519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9024762" y="2545259"/>
              <a:ext cx="110519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8453110" y="2545259"/>
              <a:ext cx="110519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8609361" y="2545259"/>
              <a:ext cx="110519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8763708" y="2545259"/>
              <a:ext cx="11242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8868510" y="2545259"/>
              <a:ext cx="110519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8971408" y="2545259"/>
              <a:ext cx="112425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9076211" y="2545259"/>
              <a:ext cx="110519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9127659" y="2545259"/>
              <a:ext cx="110519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9179108" y="2545259"/>
              <a:ext cx="11242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9232463" y="2545259"/>
              <a:ext cx="110519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pic>
        <p:nvPicPr>
          <p:cNvPr id="139" name="Picture 2" descr="\\JASON-PC\Users\Jason\Documents\CUDA by Example\Tesla_c1060_3qt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4888" y="2924175"/>
            <a:ext cx="9572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3" descr="\\JASON-PC\Users\Jason\Documents\CUDA by Example\hos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8688" y="4481513"/>
            <a:ext cx="11080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" name="Freeform 140"/>
          <p:cNvSpPr/>
          <p:nvPr/>
        </p:nvSpPr>
        <p:spPr>
          <a:xfrm>
            <a:off x="6711950" y="4635500"/>
            <a:ext cx="93663" cy="800100"/>
          </a:xfrm>
          <a:custGeom>
            <a:avLst/>
            <a:gdLst>
              <a:gd name="connsiteX0" fmla="*/ 2 w 733595"/>
              <a:gd name="connsiteY0" fmla="*/ 0 h 4064000"/>
              <a:gd name="connsiteX1" fmla="*/ 719668 w 733595"/>
              <a:gd name="connsiteY1" fmla="*/ 736600 h 4064000"/>
              <a:gd name="connsiteX2" fmla="*/ 2 w 733595"/>
              <a:gd name="connsiteY2" fmla="*/ 1456266 h 4064000"/>
              <a:gd name="connsiteX3" fmla="*/ 728135 w 733595"/>
              <a:gd name="connsiteY3" fmla="*/ 2175933 h 4064000"/>
              <a:gd name="connsiteX4" fmla="*/ 16935 w 733595"/>
              <a:gd name="connsiteY4" fmla="*/ 2895600 h 4064000"/>
              <a:gd name="connsiteX5" fmla="*/ 728135 w 733595"/>
              <a:gd name="connsiteY5" fmla="*/ 3615266 h 4064000"/>
              <a:gd name="connsiteX6" fmla="*/ 287868 w 733595"/>
              <a:gd name="connsiteY6" fmla="*/ 4064000 h 4064000"/>
              <a:gd name="connsiteX0" fmla="*/ 278841 w 733595"/>
              <a:gd name="connsiteY0" fmla="*/ 0 h 3840926"/>
              <a:gd name="connsiteX1" fmla="*/ 719668 w 733595"/>
              <a:gd name="connsiteY1" fmla="*/ 513526 h 3840926"/>
              <a:gd name="connsiteX2" fmla="*/ 2 w 733595"/>
              <a:gd name="connsiteY2" fmla="*/ 1233192 h 3840926"/>
              <a:gd name="connsiteX3" fmla="*/ 728135 w 733595"/>
              <a:gd name="connsiteY3" fmla="*/ 1952859 h 3840926"/>
              <a:gd name="connsiteX4" fmla="*/ 16935 w 733595"/>
              <a:gd name="connsiteY4" fmla="*/ 2672526 h 3840926"/>
              <a:gd name="connsiteX5" fmla="*/ 728135 w 733595"/>
              <a:gd name="connsiteY5" fmla="*/ 3392192 h 3840926"/>
              <a:gd name="connsiteX6" fmla="*/ 287868 w 733595"/>
              <a:gd name="connsiteY6" fmla="*/ 3840926 h 384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595" h="3840926">
                <a:moveTo>
                  <a:pt x="278841" y="0"/>
                </a:moveTo>
                <a:cubicBezTo>
                  <a:pt x="638674" y="246944"/>
                  <a:pt x="766141" y="307994"/>
                  <a:pt x="719668" y="513526"/>
                </a:cubicBezTo>
                <a:cubicBezTo>
                  <a:pt x="673195" y="719058"/>
                  <a:pt x="-1409" y="993303"/>
                  <a:pt x="2" y="1233192"/>
                </a:cubicBezTo>
                <a:cubicBezTo>
                  <a:pt x="1413" y="1473081"/>
                  <a:pt x="725313" y="1712970"/>
                  <a:pt x="728135" y="1952859"/>
                </a:cubicBezTo>
                <a:cubicBezTo>
                  <a:pt x="730957" y="2192748"/>
                  <a:pt x="16935" y="2432637"/>
                  <a:pt x="16935" y="2672526"/>
                </a:cubicBezTo>
                <a:cubicBezTo>
                  <a:pt x="16935" y="2912415"/>
                  <a:pt x="682980" y="3197459"/>
                  <a:pt x="728135" y="3392192"/>
                </a:cubicBezTo>
                <a:cubicBezTo>
                  <a:pt x="773291" y="3586925"/>
                  <a:pt x="530579" y="3713925"/>
                  <a:pt x="287868" y="3840926"/>
                </a:cubicBezTo>
              </a:path>
            </a:pathLst>
          </a:cu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  <a:tailEnd type="triangle" w="lg" len="me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cxnSp>
        <p:nvCxnSpPr>
          <p:cNvPr id="142" name="Straight Arrow Connector 141"/>
          <p:cNvCxnSpPr>
            <a:cxnSpLocks noChangeShapeType="1"/>
          </p:cNvCxnSpPr>
          <p:nvPr/>
        </p:nvCxnSpPr>
        <p:spPr bwMode="auto">
          <a:xfrm flipV="1">
            <a:off x="4298950" y="2238375"/>
            <a:ext cx="2128838" cy="2178050"/>
          </a:xfrm>
          <a:prstGeom prst="straightConnector1">
            <a:avLst/>
          </a:prstGeom>
          <a:noFill/>
          <a:ln w="9525" algn="ctr">
            <a:solidFill>
              <a:srgbClr val="E68727"/>
            </a:solidFill>
            <a:round/>
            <a:headEnd/>
            <a:tailEnd type="arrow" w="med" len="med"/>
          </a:ln>
        </p:spPr>
      </p:cxnSp>
      <p:cxnSp>
        <p:nvCxnSpPr>
          <p:cNvPr id="143" name="Straight Arrow Connector 142"/>
          <p:cNvCxnSpPr>
            <a:cxnSpLocks noChangeShapeType="1"/>
          </p:cNvCxnSpPr>
          <p:nvPr/>
        </p:nvCxnSpPr>
        <p:spPr bwMode="auto">
          <a:xfrm flipV="1">
            <a:off x="4572000" y="3787775"/>
            <a:ext cx="1414463" cy="1401763"/>
          </a:xfrm>
          <a:prstGeom prst="straightConnector1">
            <a:avLst/>
          </a:prstGeom>
          <a:noFill/>
          <a:ln w="9525" algn="ctr">
            <a:solidFill>
              <a:srgbClr val="E68727"/>
            </a:solidFill>
            <a:round/>
            <a:headEnd/>
            <a:tailEnd type="arrow" w="med" len="med"/>
          </a:ln>
        </p:spPr>
      </p:cxnSp>
      <p:cxnSp>
        <p:nvCxnSpPr>
          <p:cNvPr id="144" name="Straight Arrow Connector 143"/>
          <p:cNvCxnSpPr>
            <a:cxnSpLocks noChangeShapeType="1"/>
          </p:cNvCxnSpPr>
          <p:nvPr/>
        </p:nvCxnSpPr>
        <p:spPr bwMode="auto">
          <a:xfrm flipV="1">
            <a:off x="4438650" y="5116513"/>
            <a:ext cx="2027238" cy="560387"/>
          </a:xfrm>
          <a:prstGeom prst="straightConnector1">
            <a:avLst/>
          </a:prstGeom>
          <a:noFill/>
          <a:ln w="9525" algn="ctr">
            <a:solidFill>
              <a:srgbClr val="E68727"/>
            </a:solidFill>
            <a:round/>
            <a:headEnd/>
            <a:tailEnd type="arrow" w="med" len="med"/>
          </a:ln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3" grpId="0" animBg="1"/>
      <p:bldP spid="104" grpId="0"/>
      <p:bldP spid="105" grpId="0"/>
      <p:bldP spid="106" grpId="0"/>
      <p:bldP spid="107" grpId="0" animBg="1"/>
      <p:bldP spid="1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Processing Flow</a:t>
            </a:r>
            <a:endParaRPr lang="en-GB" smtClean="0"/>
          </a:p>
        </p:txBody>
      </p:sp>
      <p:sp>
        <p:nvSpPr>
          <p:cNvPr id="216" name="TextBox 215"/>
          <p:cNvSpPr txBox="1">
            <a:spLocks noChangeArrowheads="1"/>
          </p:cNvSpPr>
          <p:nvPr/>
        </p:nvSpPr>
        <p:spPr bwMode="auto">
          <a:xfrm>
            <a:off x="463550" y="4143375"/>
            <a:ext cx="4108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/>
              <a:t>Copy input data from CPU memory to GPU memory</a:t>
            </a:r>
          </a:p>
        </p:txBody>
      </p:sp>
      <p:pic>
        <p:nvPicPr>
          <p:cNvPr id="23555" name="Picture 3" descr="\\europa\USB_Storage\Parallel programming.pn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25" y="1133475"/>
            <a:ext cx="4170363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\\europa\USB_Storage\Parallel programming (CPU).pn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3" y="1493838"/>
            <a:ext cx="2643187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" name="Left-Right Arrow 123"/>
          <p:cNvSpPr/>
          <p:nvPr/>
        </p:nvSpPr>
        <p:spPr>
          <a:xfrm>
            <a:off x="3262313" y="2033588"/>
            <a:ext cx="1666875" cy="546100"/>
          </a:xfrm>
          <a:prstGeom prst="left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PCI Bus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32" name="Bent Arrow 131"/>
          <p:cNvSpPr/>
          <p:nvPr/>
        </p:nvSpPr>
        <p:spPr>
          <a:xfrm rot="5400000">
            <a:off x="3202781" y="2278857"/>
            <a:ext cx="2949575" cy="3630612"/>
          </a:xfrm>
          <a:prstGeom prst="bentArrow">
            <a:avLst>
              <a:gd name="adj1" fmla="val 14333"/>
              <a:gd name="adj2" fmla="val 13740"/>
              <a:gd name="adj3" fmla="val 20259"/>
              <a:gd name="adj4" fmla="val 437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VIDIA_Developer_Curriculum_4x3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59469</TotalTime>
  <Words>3072</Words>
  <Application>Microsoft Office PowerPoint</Application>
  <PresentationFormat>On-screen Show (4:3)</PresentationFormat>
  <Paragraphs>994</Paragraphs>
  <Slides>68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10</vt:i4>
      </vt:variant>
      <vt:variant>
        <vt:lpstr>Slide Titles</vt:lpstr>
      </vt:variant>
      <vt:variant>
        <vt:i4>68</vt:i4>
      </vt:variant>
    </vt:vector>
  </HeadingPairs>
  <TitlesOfParts>
    <vt:vector size="84" baseType="lpstr">
      <vt:lpstr>Arial</vt:lpstr>
      <vt:lpstr>Calibri</vt:lpstr>
      <vt:lpstr>Trebuchet MS</vt:lpstr>
      <vt:lpstr>MS PGothic</vt:lpstr>
      <vt:lpstr>Wingdings</vt:lpstr>
      <vt:lpstr>Courier New</vt:lpstr>
      <vt:lpstr>NVIDIA_Developer_Curriculum_4x3_Theme</vt:lpstr>
      <vt:lpstr>NVIDIA_Developer_Curriculum_4x3_Theme</vt:lpstr>
      <vt:lpstr>NVIDIA_Developer_Curriculum_4x3_Theme</vt:lpstr>
      <vt:lpstr>NVIDIA_Developer_Curriculum_4x3_Theme</vt:lpstr>
      <vt:lpstr>NVIDIA_Developer_Curriculum_4x3_Theme</vt:lpstr>
      <vt:lpstr>NVIDIA_Developer_Curriculum_4x3_Theme</vt:lpstr>
      <vt:lpstr>NVIDIA_Developer_Curriculum_4x3_Theme</vt:lpstr>
      <vt:lpstr>NVIDIA_Developer_Curriculum_4x3_Theme</vt:lpstr>
      <vt:lpstr>NVIDIA_Developer_Curriculum_4x3_Theme</vt:lpstr>
      <vt:lpstr>NVIDIA_Developer_Curriculum_4x3_Theme</vt:lpstr>
      <vt:lpstr>CUDA C/C++ BASICS</vt:lpstr>
      <vt:lpstr>What is CUDA?</vt:lpstr>
      <vt:lpstr>Introduction to CUDA C/C++</vt:lpstr>
      <vt:lpstr>Prerequisites</vt:lpstr>
      <vt:lpstr>Slide 5</vt:lpstr>
      <vt:lpstr>Slide 6</vt:lpstr>
      <vt:lpstr>Heterogeneous Computing</vt:lpstr>
      <vt:lpstr>Heterogeneous Computing</vt:lpstr>
      <vt:lpstr>Simple Processing Flow</vt:lpstr>
      <vt:lpstr>Simple Processing Flow</vt:lpstr>
      <vt:lpstr>Simple Processing Flow</vt:lpstr>
      <vt:lpstr>Hello World!</vt:lpstr>
      <vt:lpstr>Hello World! with Device Code</vt:lpstr>
      <vt:lpstr>Hello World! with Device Code</vt:lpstr>
      <vt:lpstr>Hello World! with Device COde</vt:lpstr>
      <vt:lpstr>Hello World! with Device Code</vt:lpstr>
      <vt:lpstr>Parallel Programming in CUDA C/C++</vt:lpstr>
      <vt:lpstr>Addition on the Device</vt:lpstr>
      <vt:lpstr>Addition on the Device</vt:lpstr>
      <vt:lpstr>Memory Management</vt:lpstr>
      <vt:lpstr>Addition on the Device: add()</vt:lpstr>
      <vt:lpstr>Addition on the Device: main()</vt:lpstr>
      <vt:lpstr>Addition on the Device: main()</vt:lpstr>
      <vt:lpstr>Slide 24</vt:lpstr>
      <vt:lpstr>Moving to Parallel</vt:lpstr>
      <vt:lpstr>Vector Addition on the Device</vt:lpstr>
      <vt:lpstr>Vector Addition on the Device</vt:lpstr>
      <vt:lpstr>Vector Addition on the Device: add()</vt:lpstr>
      <vt:lpstr>Vector Addition on the Device: main()</vt:lpstr>
      <vt:lpstr>Vector Addition on the Device: main()</vt:lpstr>
      <vt:lpstr>Review (1 of 2)</vt:lpstr>
      <vt:lpstr>Review (2 of 2)</vt:lpstr>
      <vt:lpstr>Slide 33</vt:lpstr>
      <vt:lpstr>CUDA Threads</vt:lpstr>
      <vt:lpstr>Vector Addition Using Threads: main()</vt:lpstr>
      <vt:lpstr>Vector Addition Using Threads: main()</vt:lpstr>
      <vt:lpstr>Slide 37</vt:lpstr>
      <vt:lpstr>Combining Blocks and Threads</vt:lpstr>
      <vt:lpstr>Indexing Arrays with Blocks and Threads</vt:lpstr>
      <vt:lpstr>Indexing Arrays: Example</vt:lpstr>
      <vt:lpstr>Vector Addition with Blocks and Threads</vt:lpstr>
      <vt:lpstr>Addition with Blocks and Threads: main()</vt:lpstr>
      <vt:lpstr>Addition with Blocks and Threads: main()</vt:lpstr>
      <vt:lpstr>Handling Arbitrary Vector Sizes</vt:lpstr>
      <vt:lpstr>Why Bother with Threads?</vt:lpstr>
      <vt:lpstr>Review</vt:lpstr>
      <vt:lpstr>Slide 47</vt:lpstr>
      <vt:lpstr>1D Stencil</vt:lpstr>
      <vt:lpstr>Implementing Within a Block</vt:lpstr>
      <vt:lpstr>Sharing Data Between Threads</vt:lpstr>
      <vt:lpstr>Implementing With Shared Memory</vt:lpstr>
      <vt:lpstr>Slide 52</vt:lpstr>
      <vt:lpstr>Stencil Kernel</vt:lpstr>
      <vt:lpstr>Data Race!</vt:lpstr>
      <vt:lpstr>__syncthreads()</vt:lpstr>
      <vt:lpstr>Stencil Kernel</vt:lpstr>
      <vt:lpstr>Stencil Kernel</vt:lpstr>
      <vt:lpstr>Review (1 of 2)</vt:lpstr>
      <vt:lpstr>Review (2 of 2)</vt:lpstr>
      <vt:lpstr>Slide 60</vt:lpstr>
      <vt:lpstr>Coordinating Host &amp; Device</vt:lpstr>
      <vt:lpstr>Reporting Errors</vt:lpstr>
      <vt:lpstr>Device Management</vt:lpstr>
      <vt:lpstr>Introduction to CUDA C/C++</vt:lpstr>
      <vt:lpstr>Compute Capability</vt:lpstr>
      <vt:lpstr>IDs and Dimensions</vt:lpstr>
      <vt:lpstr>Textures</vt:lpstr>
      <vt:lpstr>Topics we skipped</vt:lpstr>
    </vt:vector>
  </TitlesOfParts>
  <Company>NVIDIA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Introduction to CUDA C Programming</dc:title>
  <dc:creator>NVIDIA</dc:creator>
  <cp:lastModifiedBy>user</cp:lastModifiedBy>
  <cp:revision>1668</cp:revision>
  <dcterms:created xsi:type="dcterms:W3CDTF">2008-09-02T20:19:23Z</dcterms:created>
  <dcterms:modified xsi:type="dcterms:W3CDTF">2016-09-07T05:26:18Z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0x0101003FAE50FE4E83134C8518AD921FB0A4A5</vt:lpwstr>
  </property>
  <property fmtid="{D5CDD505-2E9C-101B-9397-08002B2CF9AE}" pid="3" name="Security0">
    <vt:lpwstr>Public</vt:lpwstr>
  </property>
  <property fmtid="{D5CDD505-2E9C-101B-9397-08002B2CF9AE}" pid="4" name="Description0">
    <vt:lpwstr>CUDA Toolkit 4.0 Overview</vt:lpwstr>
  </property>
</Properties>
</file>